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0"/>
  </p:notesMasterIdLst>
  <p:sldIdLst>
    <p:sldId id="257" r:id="rId2"/>
    <p:sldId id="258" r:id="rId3"/>
    <p:sldId id="270" r:id="rId4"/>
    <p:sldId id="259" r:id="rId5"/>
    <p:sldId id="261" r:id="rId6"/>
    <p:sldId id="264" r:id="rId7"/>
    <p:sldId id="268" r:id="rId8"/>
    <p:sldId id="267" r:id="rId9"/>
    <p:sldId id="260" r:id="rId10"/>
    <p:sldId id="262" r:id="rId11"/>
    <p:sldId id="263" r:id="rId12"/>
    <p:sldId id="266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0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E8C3-813B-48E3-846E-F392E80E42EF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643CD-586E-4141-A354-7D26D9FC17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086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643CD-586E-4141-A354-7D26D9FC1738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098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erfiliev.co.uk/market-commentary/how-to-calculate-gamma-exposure-and-zero-gamma-lev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Rhino </a:t>
            </a:r>
            <a:br>
              <a:rPr lang="en-US" sz="8000" dirty="0"/>
            </a:br>
            <a:r>
              <a:rPr lang="en-US" sz="8000" dirty="0"/>
              <a:t>Early 2022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WORKING in A HI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GH-Vol environment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30A1-5CA0-4287-B186-8953105F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 weeks later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1C7D33-44AF-4B3B-B9CE-32F9B4933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2823" y="1828800"/>
            <a:ext cx="7339018" cy="326315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7B225-2CD1-4B52-A731-D0EDACA61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ZA" dirty="0"/>
              <a:t>The trade still has early downside resilience (generally down to ~49 DTE)</a:t>
            </a:r>
          </a:p>
          <a:p>
            <a:r>
              <a:rPr lang="en-ZA" dirty="0"/>
              <a:t>The sweet spot is monitored</a:t>
            </a:r>
          </a:p>
          <a:p>
            <a:r>
              <a:rPr lang="en-ZA" dirty="0"/>
              <a:t>Theta remains above 10, or at the very least positive.</a:t>
            </a:r>
          </a:p>
        </p:txBody>
      </p:sp>
    </p:spTree>
    <p:extLst>
      <p:ext uri="{BB962C8B-B14F-4D97-AF65-F5344CB8AC3E}">
        <p14:creationId xmlns:p14="http://schemas.microsoft.com/office/powerpoint/2010/main" val="368861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24A7-631E-45AD-BC3A-C6E372D7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Upside adjustment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1BAB79-48EF-4D69-B2E7-EF8CC000F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4674" y="1721866"/>
            <a:ext cx="7262856" cy="319079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226C3-73D7-4E89-86C7-21BCF35DF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572903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In “bullish - high vol” mode, a Delta rule becomes largely irrelevant to trigger an upside hedge.</a:t>
            </a:r>
          </a:p>
          <a:p>
            <a:r>
              <a:rPr lang="en-ZA" dirty="0"/>
              <a:t>Extend your tent with a “speedbump” narrow Call Calendar on the upside.  There is no rule for ratios, here 1 Calendar for 3 BWB.</a:t>
            </a:r>
          </a:p>
          <a:p>
            <a:r>
              <a:rPr lang="en-ZA" dirty="0"/>
              <a:t>30 Delta is a good measure for the Calendar.</a:t>
            </a:r>
          </a:p>
          <a:p>
            <a:r>
              <a:rPr lang="en-ZA" dirty="0"/>
              <a:t>Keep monitoring your Greeks and T+0 and T+14</a:t>
            </a:r>
            <a:br>
              <a:rPr lang="en-ZA" dirty="0"/>
            </a:br>
            <a:br>
              <a:rPr lang="en-ZA" dirty="0"/>
            </a:br>
            <a:r>
              <a:rPr lang="en-ZA" dirty="0"/>
              <a:t>Hedges cost money…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000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24A7-631E-45AD-BC3A-C6E372D7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Seek a Profit Target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226C3-73D7-4E89-86C7-21BCF35DF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ZA" dirty="0"/>
              <a:t>2% on Planned Capital is adequate.</a:t>
            </a:r>
          </a:p>
          <a:p>
            <a:r>
              <a:rPr lang="en-ZA" dirty="0"/>
              <a:t>Exit the trade (14DTE) or</a:t>
            </a:r>
          </a:p>
          <a:p>
            <a:r>
              <a:rPr lang="en-ZA" dirty="0"/>
              <a:t>Reduce exposure to max ¼ of Planned Capital, not to impede newer cycles.</a:t>
            </a:r>
            <a:br>
              <a:rPr lang="en-ZA" dirty="0"/>
            </a:br>
            <a:endParaRPr lang="en-Z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626B6C-1281-4226-8567-D0F30CAED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0161" y="1846728"/>
            <a:ext cx="7223505" cy="3173506"/>
          </a:xfrm>
        </p:spPr>
      </p:pic>
    </p:spTree>
    <p:extLst>
      <p:ext uri="{BB962C8B-B14F-4D97-AF65-F5344CB8AC3E}">
        <p14:creationId xmlns:p14="http://schemas.microsoft.com/office/powerpoint/2010/main" val="112111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3D21-EC5B-4186-9144-43CEE186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First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4C03-13D4-44A4-BEFD-1D8CADC1E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dirty="0"/>
              <a:t>The conservative Rhino works generally well in this market.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Other alternative management: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Use CCS with PCS Rolls (Short Put Condor) or straight PCS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To be on the safe side: place your CCS above the IV Trough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The standard Rhino with a Call Calendar “speed bump” highlights the need to react without a definite Delta rule.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Use common sense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Trial and error is necessary in a new market environment.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814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EF35-089F-4C80-82B9-0F062182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No strict Delta Alert (upside)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ABA61-E63D-4A47-8EAE-D3DC7B61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/>
              <a:t>In the previous example, a narrow Call Calendar was used as a “speedbump” on the upside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On the downside, a 1 month wide Put Calendar is preferable.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A note on Calendars: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Some other variations allow entering a Call Calendar at inception</a:t>
            </a:r>
            <a:br>
              <a:rPr lang="en-ZA" dirty="0"/>
            </a:br>
            <a:r>
              <a:rPr lang="en-ZA" dirty="0"/>
              <a:t>In my view it is preferable to enter them later when Theta drops.</a:t>
            </a:r>
            <a:br>
              <a:rPr lang="en-ZA" dirty="0"/>
            </a:br>
            <a:r>
              <a:rPr lang="en-ZA" dirty="0"/>
              <a:t>Place a Call Calendar around 30 Delta and above a strong resistance level.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In a high vol environment, do not let the market pass the Calendar strike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ZA" dirty="0"/>
              <a:t>More forgiving in low volatility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Check the horizontal skew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ZA" dirty="0"/>
              <a:t>Backwardation is generally beneficial to Calendars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ZA" dirty="0"/>
              <a:t>Little vol clustering (GARCH) in the last few years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410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764F-971C-409F-B252-8F054612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When to adjust then?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81B5D-89DF-4B5B-9E14-E886CCFEC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/>
              <a:t>Many strategies do not include capital management, except for a Max Planned Capital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It is preferable to always consider all cycles together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It is also recommended to transfer capital gradually from cycle to cycle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ZA" dirty="0"/>
              <a:t>Follow the 2 phases of a trade: Build-up up to ~49DTE, Cruising up to 28DTE, Descent up to 10DTE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ZA" dirty="0"/>
              <a:t>Each action is an occasion to tweak the position’s risk (starting with Delta)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Use a PM MtE target, even if you are on RegT (use the -12% rule for guidance)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ZA" dirty="0"/>
              <a:t>Conservative: 	35% with occasional peaks to 45%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ZA" dirty="0"/>
              <a:t>Balanced:		50% with occasional peaks to 60%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ZA" dirty="0"/>
              <a:t>Aggressive		65% with occasional peaks to 70%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Control your position Gamma, particularly in the Descent phase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ZA" dirty="0"/>
              <a:t>Theta and Gamma are related, so forfeit some Theta if need be.</a:t>
            </a:r>
          </a:p>
          <a:p>
            <a:pPr marL="475488" lvl="2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520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A331-D442-4960-8432-F37A3B83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SPX is a dealers’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FA012-047B-4EE6-A596-7DBBD5F05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What are Market Makers doing ?</a:t>
            </a:r>
          </a:p>
          <a:p>
            <a:pPr lvl="1"/>
            <a:r>
              <a:rPr lang="en-ZA" dirty="0"/>
              <a:t>They need to balance their books with futures after selling Puts or buying Calls in general.</a:t>
            </a:r>
          </a:p>
          <a:p>
            <a:r>
              <a:rPr lang="en-ZA" dirty="0"/>
              <a:t>So, calculate GEX (Gamma Exposure) and VEX (Vanna Exposure) once or twice a day if you can*</a:t>
            </a:r>
          </a:p>
          <a:p>
            <a:pPr lvl="1"/>
            <a:r>
              <a:rPr lang="en-ZA" dirty="0"/>
              <a:t>Gamma Flip or Zero Gamma</a:t>
            </a:r>
          </a:p>
          <a:p>
            <a:pPr lvl="1"/>
            <a:r>
              <a:rPr lang="en-ZA" dirty="0"/>
              <a:t>Gamma Put &amp; Call Walls.</a:t>
            </a:r>
          </a:p>
          <a:p>
            <a:pPr lvl="1"/>
            <a:endParaRPr lang="en-ZA" dirty="0"/>
          </a:p>
          <a:p>
            <a:pPr marL="0" indent="0">
              <a:buNone/>
            </a:pPr>
            <a:r>
              <a:rPr lang="en-ZA" dirty="0"/>
              <a:t>* GEX Python script available on </a:t>
            </a:r>
            <a:r>
              <a:rPr lang="en-ZA" dirty="0">
                <a:hlinkClick r:id="rId2"/>
              </a:rPr>
              <a:t>Perfiliev.co.uk</a:t>
            </a:r>
            <a:endParaRPr lang="en-ZA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21FD246-5FFE-4576-8C6F-DDE4D2B6E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80C53D-3698-4312-B41F-ED9267C79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94" y="5154717"/>
            <a:ext cx="2971800" cy="714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FCC2E-0E61-4420-A5C9-7DDC7B668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045" y="3429000"/>
            <a:ext cx="5392955" cy="29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3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CFF5-ECA6-4C1C-BE22-8352D7A0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Specificities of pro trading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28A77-3343-42FB-B5C3-FD3CDD0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dirty="0"/>
              <a:t>You can use moderate leveraging instead of loading up capital on positions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Currently: 1.5 to 1.6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Slippage (bad fills) are part of life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ZA" dirty="0"/>
              <a:t>Follow the Mark price, and hope for the best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ZA" dirty="0"/>
              <a:t>The Mid is harder to get when trading 50+ tranches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When the market becomes too erratic: hedge your Vega momentarily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That said, VIX does not seem to cluster anymore.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Monitor your MtE constantly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Allow yourself an acceptable VaR level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Most of my adjustments, capital increase/decrease are now based on portfolio management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280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CF74-B335-4B03-93B8-BF168FD0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E59FC-8ECC-49F2-B701-7357BB3D4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dirty="0"/>
              <a:t>There are many possible variations on the Rhino theme.  This Conservative Rhino is only one of them.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This strategy is still relatively simple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The initial routine and the basic building blocks haven’t changed at all.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Do not necessarily follow strict Delta alerts, and instead stick to the prevailing principle: flat Delta over the largest possible range.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Managing Vega can be helpful to contain pressure on the T+0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The flip side is that High Vol will naturally reduce Gamma, and make adjustments effective until late in the trade’s life.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Capital Management can replace Delta Alerts.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Be more attuned to market dynamics if you have a low tolerance for risk (MtE, VaR)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Market reading, including FAANG, Treasuries, GEX etc.</a:t>
            </a:r>
          </a:p>
        </p:txBody>
      </p:sp>
    </p:spTree>
    <p:extLst>
      <p:ext uri="{BB962C8B-B14F-4D97-AF65-F5344CB8AC3E}">
        <p14:creationId xmlns:p14="http://schemas.microsoft.com/office/powerpoint/2010/main" val="422338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Like the trend, volatility is your friend, or is it…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Unknown VEGA TRADER 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0FD0-2D59-4C4D-A344-5BD8211E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E5C4A-5E77-4763-8784-2855620A0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No strategy works forever, unless one narrows down its principles to the core, in adequation with one’s trading style and objectives;</a:t>
            </a:r>
          </a:p>
          <a:p>
            <a:r>
              <a:rPr lang="en-ZA" dirty="0"/>
              <a:t>My ruling </a:t>
            </a:r>
            <a:r>
              <a:rPr lang="en-ZA" sz="2200" b="1" dirty="0"/>
              <a:t>conservative Rhino</a:t>
            </a:r>
            <a:r>
              <a:rPr lang="en-ZA" b="1" dirty="0"/>
              <a:t> </a:t>
            </a:r>
            <a:r>
              <a:rPr lang="en-ZA" dirty="0"/>
              <a:t>principle is a stripped down version of the original one (~2014) with one prevailing guideline: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Keep a flattish Delta over the largest possible range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Initiate trades in a typical Rhino style fashion, with a caveat however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Adapt to the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Know your stuff: Greeks, Greeks and more Greeks</a:t>
            </a:r>
          </a:p>
          <a:p>
            <a:pPr marL="0" indent="0">
              <a:buNone/>
            </a:pPr>
            <a:r>
              <a:rPr lang="en-ZA" dirty="0"/>
              <a:t>(cf. previous presentation for the Raleigh-Durham group at Aeromir)</a:t>
            </a:r>
          </a:p>
        </p:txBody>
      </p:sp>
    </p:spTree>
    <p:extLst>
      <p:ext uri="{BB962C8B-B14F-4D97-AF65-F5344CB8AC3E}">
        <p14:creationId xmlns:p14="http://schemas.microsoft.com/office/powerpoint/2010/main" val="159521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1789-61B1-4FD4-BBE3-20C55D7D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Current Trading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667D0-A779-4B12-8886-6E0CE0B90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/>
              <a:t>Professional Routine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Working in a high volatility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Using professional benchmarks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Conservative Rhino trading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Conclusion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528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0AFD-C931-44C4-A205-14B7E186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Does the standard Rhino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7E431-1197-4449-BD0E-73DD3A9FD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standard Rhino near ATM entry would fare OK as long as one assumes a stable bullish market:</a:t>
            </a:r>
          </a:p>
          <a:p>
            <a:pPr lvl="1"/>
            <a:r>
              <a:rPr lang="en-ZA" dirty="0"/>
              <a:t>High volatility tends to provide a pressurised T+0 with a more positive Delta initially.</a:t>
            </a:r>
          </a:p>
          <a:p>
            <a:pPr lvl="1"/>
            <a:r>
              <a:rPr lang="en-ZA" dirty="0"/>
              <a:t>High volatility would obviously translate into larger expected moves in either direction</a:t>
            </a:r>
          </a:p>
          <a:p>
            <a:pPr lvl="1"/>
            <a:r>
              <a:rPr lang="en-ZA" dirty="0"/>
              <a:t>It is more prone to following a quasi directional “buy in the dip” approach</a:t>
            </a:r>
          </a:p>
          <a:p>
            <a:pPr lvl="1"/>
            <a:endParaRPr lang="en-ZA" dirty="0"/>
          </a:p>
          <a:p>
            <a:pPr marL="201168" lvl="1" indent="0">
              <a:buNone/>
            </a:pPr>
            <a:r>
              <a:rPr lang="en-ZA" dirty="0"/>
              <a:t>However markets are treacherous and the VIX term structure has at best been flaky lately.</a:t>
            </a:r>
          </a:p>
          <a:p>
            <a:pPr lvl="1"/>
            <a:r>
              <a:rPr lang="en-ZA" dirty="0"/>
              <a:t>VIX9D and VVIX are worth monitoring too.</a:t>
            </a:r>
          </a:p>
          <a:p>
            <a:pPr lvl="1"/>
            <a:r>
              <a:rPr lang="en-ZA" dirty="0"/>
              <a:t>IV versus RV also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76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B69E-787C-45B6-8819-58EB701F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Market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F84D-40F7-4844-B681-F7DBADEDFB24}"/>
              </a:ext>
            </a:extLst>
          </p:cNvPr>
          <p:cNvSpPr txBox="1"/>
          <p:nvPr/>
        </p:nvSpPr>
        <p:spPr>
          <a:xfrm>
            <a:off x="1192305" y="4954880"/>
            <a:ext cx="298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Trading View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3C3DF6-41C4-42CC-A7F4-F8C67FF34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4097" y="2117165"/>
            <a:ext cx="6461583" cy="402486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4911DE-8C86-4B80-9D24-6413404141B3}"/>
              </a:ext>
            </a:extLst>
          </p:cNvPr>
          <p:cNvSpPr txBox="1"/>
          <p:nvPr/>
        </p:nvSpPr>
        <p:spPr>
          <a:xfrm>
            <a:off x="1192305" y="2191958"/>
            <a:ext cx="33617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Check driving correlations: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SPX-VIX Correlation: -93.05%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SPX-NDX Correlation: +95.09%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SPX-DJI Correlation: +96.9%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(Feb 22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Monitor the Tech Titans; they are the bellwether for major equity indices (except for RUT)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414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19E3-88B4-48A0-94EA-F1CE614B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Adapting to higher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1B05-D9BA-45F1-B816-7692F7821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ZA" dirty="0"/>
              <a:t>Normal BWB Wing Size: 100/75 (PCS to PDE Ratio = 4/3)</a:t>
            </a:r>
          </a:p>
          <a:p>
            <a:pPr lvl="1"/>
            <a:r>
              <a:rPr lang="en-ZA" dirty="0"/>
              <a:t>Increase BWB wing sizes so that the PCS/PDS ratio decreases a little</a:t>
            </a:r>
            <a:br>
              <a:rPr lang="en-ZA" dirty="0"/>
            </a:br>
            <a:r>
              <a:rPr lang="en-ZA" dirty="0"/>
              <a:t>	Rule of thumb: when VIX is in top historical quartile, use 125/100 or larger</a:t>
            </a:r>
          </a:p>
          <a:p>
            <a:pPr lvl="1"/>
            <a:r>
              <a:rPr lang="en-ZA" dirty="0"/>
              <a:t>Place the BWB further OTM to keep Delta flat to slightly negative</a:t>
            </a:r>
          </a:p>
          <a:p>
            <a:pPr lvl="1"/>
            <a:r>
              <a:rPr lang="en-ZA" dirty="0"/>
              <a:t>Combine BWB with Balanced Fly when volatility spikes, or when capital is tight</a:t>
            </a:r>
          </a:p>
          <a:p>
            <a:pPr lvl="2"/>
            <a:r>
              <a:rPr lang="en-ZA" dirty="0"/>
              <a:t>This helps managing both downside and upside risks.</a:t>
            </a:r>
          </a:p>
          <a:p>
            <a:pPr lvl="2"/>
            <a:endParaRPr lang="en-ZA" dirty="0"/>
          </a:p>
          <a:p>
            <a:pPr lvl="1"/>
            <a:r>
              <a:rPr lang="en-ZA" dirty="0"/>
              <a:t>All of the above are moderate variations</a:t>
            </a:r>
          </a:p>
          <a:p>
            <a:pPr marL="457200" indent="-457200">
              <a:buFont typeface="+mj-lt"/>
              <a:buAutoNum type="arabicPeriod"/>
            </a:pPr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505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3D21-EC5B-4186-9144-43CEE186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Typical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4C03-13D4-44A4-BEFD-1D8CADC1E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/>
              <a:t>The market has been bullish since the Covid crisis, yet with volatility remaining quite high.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The entry is still around 77DTE, only OTM versus ATM in the regular Rhino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One may look for a support level to lower chances of “cognitive dissonance”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A OTM entry is less sensitive to the “vol pop” one often looks for.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Pricing is 2-dimensional, the best environment being market up / vol up</a:t>
            </a:r>
          </a:p>
          <a:p>
            <a:pPr marL="749808" lvl="1" indent="-457200">
              <a:buFont typeface="+mj-lt"/>
              <a:buAutoNum type="arabicPeriod"/>
            </a:pPr>
            <a:endParaRPr lang="en-ZA" dirty="0"/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Relax or even ignore Delta rules for alerts on either side.  Instead use: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Margin Management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ZA" dirty="0"/>
              <a:t>Capital Re-Allocation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634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363B-611C-4E1F-AD12-521F3DF3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ZA" dirty="0"/>
              <a:t>A typical entry in high vol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005FC7A-D827-41B9-A27E-E2C9A1E78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807" y="1703297"/>
            <a:ext cx="7358254" cy="312725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5745A-E2E9-404E-AE81-9EEDCB864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n-ZA" dirty="0"/>
              <a:t>Using larger BWB wing sizes when VIX is above the 3</a:t>
            </a:r>
            <a:r>
              <a:rPr lang="en-ZA" baseline="30000" dirty="0"/>
              <a:t>rd</a:t>
            </a:r>
            <a:r>
              <a:rPr lang="en-ZA" dirty="0"/>
              <a:t> quartile (currently ~19.75):</a:t>
            </a:r>
          </a:p>
          <a:p>
            <a:r>
              <a:rPr lang="en-ZA" dirty="0"/>
              <a:t>Ensuring flattish negative Delta </a:t>
            </a:r>
          </a:p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EA5ED-66FF-4BCE-9EFC-D86B2A6446AE}"/>
              </a:ext>
            </a:extLst>
          </p:cNvPr>
          <p:cNvSpPr txBox="1"/>
          <p:nvPr/>
        </p:nvSpPr>
        <p:spPr>
          <a:xfrm>
            <a:off x="4762421" y="5599279"/>
            <a:ext cx="297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Entry early December </a:t>
            </a:r>
            <a:br>
              <a:rPr lang="en-ZA" dirty="0"/>
            </a:br>
            <a:r>
              <a:rPr lang="en-ZA" dirty="0"/>
              <a:t>for the FEB cycle</a:t>
            </a:r>
            <a:br>
              <a:rPr lang="en-ZA" dirty="0"/>
            </a:br>
            <a:br>
              <a:rPr lang="en-ZA" dirty="0"/>
            </a:br>
            <a:r>
              <a:rPr lang="en-ZA" dirty="0"/>
              <a:t>SPX-VIX ~90% anticorrelated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1FBA6-BBAF-4707-BDE8-802B9ED34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714" y="4217842"/>
            <a:ext cx="3876286" cy="258176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03EA37-B770-4534-A884-B73E1449C2D1}"/>
              </a:ext>
            </a:extLst>
          </p:cNvPr>
          <p:cNvCxnSpPr/>
          <p:nvPr/>
        </p:nvCxnSpPr>
        <p:spPr>
          <a:xfrm flipV="1">
            <a:off x="10044113" y="3486150"/>
            <a:ext cx="0" cy="22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23677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{F97B4B25-FD91-493D-B298-8FA6E425F5E2}tf56160789_win32</Template>
  <TotalTime>28200</TotalTime>
  <Words>1344</Words>
  <Application>Microsoft Office PowerPoint</Application>
  <PresentationFormat>Widescreen</PresentationFormat>
  <Paragraphs>130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Bookman Old Style</vt:lpstr>
      <vt:lpstr>Calibri</vt:lpstr>
      <vt:lpstr>Franklin Gothic Book</vt:lpstr>
      <vt:lpstr>1_RetrospectVTI</vt:lpstr>
      <vt:lpstr>Rhino  Early 2022 Update</vt:lpstr>
      <vt:lpstr>Like the trend, volatility is your friend, or is it…</vt:lpstr>
      <vt:lpstr>Preamble</vt:lpstr>
      <vt:lpstr>The Current Trading Environment</vt:lpstr>
      <vt:lpstr>Does the standard Rhino work?</vt:lpstr>
      <vt:lpstr>Market Reading</vt:lpstr>
      <vt:lpstr>Adapting to higher volatility</vt:lpstr>
      <vt:lpstr>Typical Cycle</vt:lpstr>
      <vt:lpstr>A typical entry in high vol</vt:lpstr>
      <vt:lpstr>2 weeks later</vt:lpstr>
      <vt:lpstr>Upside adjustment</vt:lpstr>
      <vt:lpstr>Seek a Profit Target </vt:lpstr>
      <vt:lpstr>First Takeaway</vt:lpstr>
      <vt:lpstr>No strict Delta Alert (upside)</vt:lpstr>
      <vt:lpstr>When to adjust then?</vt:lpstr>
      <vt:lpstr>SPX is a dealers’ market</vt:lpstr>
      <vt:lpstr>Specificities of pro trading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Rhino Jan 2022 Update</dc:title>
  <dc:creator>bv</dc:creator>
  <cp:lastModifiedBy>bv</cp:lastModifiedBy>
  <cp:revision>11</cp:revision>
  <dcterms:created xsi:type="dcterms:W3CDTF">2022-01-30T08:52:47Z</dcterms:created>
  <dcterms:modified xsi:type="dcterms:W3CDTF">2022-02-23T17:02:05Z</dcterms:modified>
</cp:coreProperties>
</file>