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58" r:id="rId3"/>
    <p:sldId id="260" r:id="rId4"/>
    <p:sldId id="274" r:id="rId5"/>
    <p:sldId id="271" r:id="rId6"/>
    <p:sldId id="265" r:id="rId7"/>
    <p:sldId id="262" r:id="rId8"/>
    <p:sldId id="261" r:id="rId9"/>
    <p:sldId id="273" r:id="rId10"/>
    <p:sldId id="264" r:id="rId11"/>
    <p:sldId id="263" r:id="rId12"/>
    <p:sldId id="272" r:id="rId13"/>
    <p:sldId id="275" r:id="rId14"/>
    <p:sldId id="276" r:id="rId15"/>
    <p:sldId id="268" r:id="rId16"/>
    <p:sldId id="270" r:id="rId17"/>
    <p:sldId id="278" r:id="rId18"/>
    <p:sldId id="277" r:id="rId19"/>
    <p:sldId id="266" r:id="rId20"/>
    <p:sldId id="267" r:id="rId21"/>
    <p:sldId id="26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E6AA7A-EC9B-4C5F-86E6-2FD66E0D6A40}" v="1" dt="2021-04-09T08:17:17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Voisin" userId="58076e5cad98a523" providerId="LiveId" clId="{DEE6AA7A-EC9B-4C5F-86E6-2FD66E0D6A40}"/>
    <pc:docChg chg="custSel addSld modSld sldOrd">
      <pc:chgData name="Bruno Voisin" userId="58076e5cad98a523" providerId="LiveId" clId="{DEE6AA7A-EC9B-4C5F-86E6-2FD66E0D6A40}" dt="2021-04-09T09:01:55.593" v="764" actId="20577"/>
      <pc:docMkLst>
        <pc:docMk/>
      </pc:docMkLst>
      <pc:sldChg chg="modSp mod">
        <pc:chgData name="Bruno Voisin" userId="58076e5cad98a523" providerId="LiveId" clId="{DEE6AA7A-EC9B-4C5F-86E6-2FD66E0D6A40}" dt="2021-04-09T08:50:23.164" v="229" actId="20577"/>
        <pc:sldMkLst>
          <pc:docMk/>
          <pc:sldMk cId="754646139" sldId="260"/>
        </pc:sldMkLst>
        <pc:spChg chg="mod">
          <ac:chgData name="Bruno Voisin" userId="58076e5cad98a523" providerId="LiveId" clId="{DEE6AA7A-EC9B-4C5F-86E6-2FD66E0D6A40}" dt="2021-04-09T08:16:51.294" v="2" actId="20577"/>
          <ac:spMkLst>
            <pc:docMk/>
            <pc:sldMk cId="754646139" sldId="260"/>
            <ac:spMk id="2" creationId="{2C706652-89C2-4FD4-942F-63CF846DFB10}"/>
          </ac:spMkLst>
        </pc:spChg>
        <pc:spChg chg="mod">
          <ac:chgData name="Bruno Voisin" userId="58076e5cad98a523" providerId="LiveId" clId="{DEE6AA7A-EC9B-4C5F-86E6-2FD66E0D6A40}" dt="2021-04-09T08:50:23.164" v="229" actId="20577"/>
          <ac:spMkLst>
            <pc:docMk/>
            <pc:sldMk cId="754646139" sldId="260"/>
            <ac:spMk id="3" creationId="{B0715360-AD58-4ECF-8E29-A1591B3AF211}"/>
          </ac:spMkLst>
        </pc:spChg>
      </pc:sldChg>
      <pc:sldChg chg="modSp mod">
        <pc:chgData name="Bruno Voisin" userId="58076e5cad98a523" providerId="LiveId" clId="{DEE6AA7A-EC9B-4C5F-86E6-2FD66E0D6A40}" dt="2021-04-09T09:01:55.593" v="764" actId="20577"/>
        <pc:sldMkLst>
          <pc:docMk/>
          <pc:sldMk cId="3507410410" sldId="261"/>
        </pc:sldMkLst>
        <pc:spChg chg="mod">
          <ac:chgData name="Bruno Voisin" userId="58076e5cad98a523" providerId="LiveId" clId="{DEE6AA7A-EC9B-4C5F-86E6-2FD66E0D6A40}" dt="2021-04-09T09:01:55.593" v="764" actId="20577"/>
          <ac:spMkLst>
            <pc:docMk/>
            <pc:sldMk cId="3507410410" sldId="261"/>
            <ac:spMk id="3" creationId="{8D2CD2FC-5F05-470B-9629-36E912F1D22D}"/>
          </ac:spMkLst>
        </pc:spChg>
      </pc:sldChg>
      <pc:sldChg chg="delSp modSp add mod ord">
        <pc:chgData name="Bruno Voisin" userId="58076e5cad98a523" providerId="LiveId" clId="{DEE6AA7A-EC9B-4C5F-86E6-2FD66E0D6A40}" dt="2021-04-09T08:57:15.333" v="451" actId="20577"/>
        <pc:sldMkLst>
          <pc:docMk/>
          <pc:sldMk cId="2652308457" sldId="263"/>
        </pc:sldMkLst>
        <pc:spChg chg="mod">
          <ac:chgData name="Bruno Voisin" userId="58076e5cad98a523" providerId="LiveId" clId="{DEE6AA7A-EC9B-4C5F-86E6-2FD66E0D6A40}" dt="2021-04-09T08:17:35.475" v="30" actId="20577"/>
          <ac:spMkLst>
            <pc:docMk/>
            <pc:sldMk cId="2652308457" sldId="263"/>
            <ac:spMk id="2" creationId="{2C706652-89C2-4FD4-942F-63CF846DFB10}"/>
          </ac:spMkLst>
        </pc:spChg>
        <pc:spChg chg="mod">
          <ac:chgData name="Bruno Voisin" userId="58076e5cad98a523" providerId="LiveId" clId="{DEE6AA7A-EC9B-4C5F-86E6-2FD66E0D6A40}" dt="2021-04-09T08:57:15.333" v="451" actId="20577"/>
          <ac:spMkLst>
            <pc:docMk/>
            <pc:sldMk cId="2652308457" sldId="263"/>
            <ac:spMk id="3" creationId="{B0715360-AD58-4ECF-8E29-A1591B3AF211}"/>
          </ac:spMkLst>
        </pc:spChg>
        <pc:spChg chg="del mod">
          <ac:chgData name="Bruno Voisin" userId="58076e5cad98a523" providerId="LiveId" clId="{DEE6AA7A-EC9B-4C5F-86E6-2FD66E0D6A40}" dt="2021-04-09T08:19:31.066" v="102" actId="478"/>
          <ac:spMkLst>
            <pc:docMk/>
            <pc:sldMk cId="2652308457" sldId="263"/>
            <ac:spMk id="6" creationId="{2B468151-AC0E-4D39-ABB1-9E81C201A715}"/>
          </ac:spMkLst>
        </pc:spChg>
        <pc:picChg chg="del">
          <ac:chgData name="Bruno Voisin" userId="58076e5cad98a523" providerId="LiveId" clId="{DEE6AA7A-EC9B-4C5F-86E6-2FD66E0D6A40}" dt="2021-04-09T08:19:22.445" v="99" actId="478"/>
          <ac:picMkLst>
            <pc:docMk/>
            <pc:sldMk cId="2652308457" sldId="263"/>
            <ac:picMk id="5" creationId="{86449367-8BA1-4F89-9B8F-3C37143FF8BC}"/>
          </ac:picMkLst>
        </pc:picChg>
      </pc:sldChg>
      <pc:sldChg chg="modSp add mod">
        <pc:chgData name="Bruno Voisin" userId="58076e5cad98a523" providerId="LiveId" clId="{DEE6AA7A-EC9B-4C5F-86E6-2FD66E0D6A40}" dt="2021-04-09T08:50:40.621" v="250" actId="20577"/>
        <pc:sldMkLst>
          <pc:docMk/>
          <pc:sldMk cId="2514753533" sldId="264"/>
        </pc:sldMkLst>
        <pc:spChg chg="mod">
          <ac:chgData name="Bruno Voisin" userId="58076e5cad98a523" providerId="LiveId" clId="{DEE6AA7A-EC9B-4C5F-86E6-2FD66E0D6A40}" dt="2021-04-09T08:50:40.621" v="250" actId="20577"/>
          <ac:spMkLst>
            <pc:docMk/>
            <pc:sldMk cId="2514753533" sldId="264"/>
            <ac:spMk id="2" creationId="{CE2A3DC6-D1DA-438A-89FA-93847C04559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dirty="0"/>
            <a:t>What is the RHINO’s prevailing principle?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 dirty="0"/>
            <a:t>How to deal with higher volatility?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dirty="0"/>
            <a:t>Specificities to trading larger amounts.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/>
      <dgm:spPr/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/>
      <dgm:spPr/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/>
      <dgm:spPr/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808" y="0"/>
          <a:ext cx="3275967" cy="3714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What is the RHINO’s prevailing principle?</a:t>
          </a:r>
        </a:p>
      </dsp:txBody>
      <dsp:txXfrm>
        <a:off x="808" y="1485900"/>
        <a:ext cx="3275967" cy="2228850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808" y="0"/>
        <a:ext cx="3275967" cy="1485900"/>
      </dsp:txXfrm>
    </dsp:sp>
    <dsp:sp modelId="{00AE7F27-0E5D-4AFB-ACD6-B5A19E79EA42}">
      <dsp:nvSpPr>
        <dsp:cNvPr id="0" name=""/>
        <dsp:cNvSpPr/>
      </dsp:nvSpPr>
      <dsp:spPr>
        <a:xfrm>
          <a:off x="3538853" y="0"/>
          <a:ext cx="3275967" cy="3714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How to deal with higher volatility?</a:t>
          </a:r>
        </a:p>
      </dsp:txBody>
      <dsp:txXfrm>
        <a:off x="3538853" y="1485900"/>
        <a:ext cx="3275967" cy="2228850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38853" y="0"/>
        <a:ext cx="3275967" cy="1485900"/>
      </dsp:txXfrm>
    </dsp:sp>
    <dsp:sp modelId="{CAD62F17-E99D-4FEF-B376-961CA4CB20EB}">
      <dsp:nvSpPr>
        <dsp:cNvPr id="0" name=""/>
        <dsp:cNvSpPr/>
      </dsp:nvSpPr>
      <dsp:spPr>
        <a:xfrm>
          <a:off x="7076898" y="0"/>
          <a:ext cx="3275967" cy="3714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Specificities to trading larger amounts.</a:t>
          </a:r>
        </a:p>
      </dsp:txBody>
      <dsp:txXfrm>
        <a:off x="7076898" y="1485900"/>
        <a:ext cx="3275967" cy="2228850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076898" y="0"/>
        <a:ext cx="3275967" cy="148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dirty="0"/>
              <a:t>An Evolving Rhino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US" sz="2800" dirty="0"/>
              <a:t>Survival of the fittest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3DC6-D1DA-438A-89FA-93847C04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Sense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E53F-C6C4-4ABE-BF85-312E3FB9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environment is either a momentary deviation away from “normalcy” or a more permanent mutation of the Rhino</a:t>
            </a:r>
          </a:p>
          <a:p>
            <a:r>
              <a:rPr lang="en-US" dirty="0"/>
              <a:t>When the market environment appears new (e.g., insanely Bullish + Higher Vol):</a:t>
            </a:r>
          </a:p>
          <a:p>
            <a:pPr lvl="1"/>
            <a:r>
              <a:rPr lang="en-US" dirty="0"/>
              <a:t>Set a more reasonable (achievable) profit target.</a:t>
            </a:r>
          </a:p>
          <a:p>
            <a:pPr lvl="2"/>
            <a:r>
              <a:rPr lang="en-US" dirty="0"/>
              <a:t>This depends on the trading style, risk profile and confidence in market reading ability.</a:t>
            </a:r>
          </a:p>
          <a:p>
            <a:pPr lvl="1"/>
            <a:r>
              <a:rPr lang="en-US" dirty="0"/>
              <a:t>Reduce capital usage</a:t>
            </a:r>
          </a:p>
          <a:p>
            <a:pPr lvl="1"/>
            <a:r>
              <a:rPr lang="en-US" dirty="0"/>
              <a:t>Develop a mild form of schizophrenia…</a:t>
            </a:r>
          </a:p>
          <a:p>
            <a:pPr lvl="2"/>
            <a:r>
              <a:rPr lang="en-US" dirty="0"/>
              <a:t>Going with the flow yet keep in mind that the market reversals can be painful.</a:t>
            </a:r>
          </a:p>
        </p:txBody>
      </p:sp>
    </p:spTree>
    <p:extLst>
      <p:ext uri="{BB962C8B-B14F-4D97-AF65-F5344CB8AC3E}">
        <p14:creationId xmlns:p14="http://schemas.microsoft.com/office/powerpoint/2010/main" val="251475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6652-89C2-4FD4-942F-63CF846D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 Higher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5360-AD58-4ECF-8E29-A1591B3A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866900"/>
            <a:ext cx="10283449" cy="4039378"/>
          </a:xfrm>
        </p:spPr>
        <p:txBody>
          <a:bodyPr>
            <a:normAutofit/>
          </a:bodyPr>
          <a:lstStyle/>
          <a:p>
            <a:r>
              <a:rPr lang="en-US" dirty="0"/>
              <a:t>Higher Volatility is a more effective trading environment</a:t>
            </a:r>
          </a:p>
          <a:p>
            <a:pPr lvl="1"/>
            <a:r>
              <a:rPr lang="en-US" dirty="0"/>
              <a:t>Reminder: Nothing can be worse than an ultra low volatility environment</a:t>
            </a:r>
          </a:p>
          <a:p>
            <a:pPr lvl="2"/>
            <a:r>
              <a:rPr lang="en-US" dirty="0"/>
              <a:t>Painful memories of the early 2018 Vomma-Geddon.</a:t>
            </a:r>
          </a:p>
          <a:p>
            <a:pPr lvl="1"/>
            <a:r>
              <a:rPr lang="en-US" dirty="0"/>
              <a:t>Is there a maximum volatility level a strategy can handle ? Always</a:t>
            </a:r>
          </a:p>
          <a:p>
            <a:pPr lvl="2"/>
            <a:r>
              <a:rPr lang="en-US" dirty="0"/>
              <a:t>Can your strategy adapt ?</a:t>
            </a:r>
          </a:p>
          <a:p>
            <a:pPr lvl="3"/>
            <a:r>
              <a:rPr lang="en-US" dirty="0"/>
              <a:t>The tighter the rules, the more rigid the strategy is.</a:t>
            </a:r>
          </a:p>
          <a:p>
            <a:pPr lvl="2"/>
            <a:r>
              <a:rPr lang="en-US" dirty="0"/>
              <a:t>The Rhino can adapt better than most to various volatility environments.</a:t>
            </a:r>
          </a:p>
          <a:p>
            <a:pPr lvl="1"/>
            <a:r>
              <a:rPr lang="en-US" dirty="0"/>
              <a:t>Larger BWB wing sizes may be an element of response.</a:t>
            </a:r>
          </a:p>
        </p:txBody>
      </p:sp>
    </p:spTree>
    <p:extLst>
      <p:ext uri="{BB962C8B-B14F-4D97-AF65-F5344CB8AC3E}">
        <p14:creationId xmlns:p14="http://schemas.microsoft.com/office/powerpoint/2010/main" val="265230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6652-89C2-4FD4-942F-63CF846D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 OTM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5360-AD58-4ECF-8E29-A1591B3A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866900"/>
            <a:ext cx="10283449" cy="3647492"/>
          </a:xfrm>
        </p:spPr>
        <p:txBody>
          <a:bodyPr>
            <a:normAutofit fontScale="92500"/>
          </a:bodyPr>
          <a:lstStyle/>
          <a:p>
            <a:r>
              <a:rPr lang="en-US" dirty="0"/>
              <a:t>Something had to give in order to conform the ruling principle.</a:t>
            </a:r>
          </a:p>
          <a:p>
            <a:pPr lvl="1"/>
            <a:r>
              <a:rPr lang="en-US" dirty="0"/>
              <a:t>A regular ATM entry exhibits a positive Delta</a:t>
            </a:r>
          </a:p>
          <a:p>
            <a:r>
              <a:rPr lang="en-US" dirty="0"/>
              <a:t>What can we do about it ?</a:t>
            </a:r>
          </a:p>
          <a:p>
            <a:pPr lvl="1"/>
            <a:r>
              <a:rPr lang="en-US" dirty="0"/>
              <a:t>Larger BWB wing sizes</a:t>
            </a:r>
          </a:p>
          <a:p>
            <a:pPr lvl="1"/>
            <a:r>
              <a:rPr lang="en-US" dirty="0"/>
              <a:t>Move your entry further OTM</a:t>
            </a:r>
          </a:p>
          <a:p>
            <a:pPr lvl="1"/>
            <a:r>
              <a:rPr lang="en-US" dirty="0"/>
              <a:t>Do nothing in case of a strong conviction of a directional market</a:t>
            </a:r>
          </a:p>
          <a:p>
            <a:r>
              <a:rPr lang="en-US" dirty="0"/>
              <a:t>No defined precise rule</a:t>
            </a:r>
          </a:p>
          <a:p>
            <a:pPr lvl="1"/>
            <a:r>
              <a:rPr lang="en-US" dirty="0"/>
              <a:t>Common sense would be to protect a strong support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5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6652-89C2-4FD4-942F-63CF846D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 OTM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5360-AD58-4ECF-8E29-A1591B3A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866899"/>
            <a:ext cx="10283449" cy="42429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OTM entry is generally less sensitive to the popular “vol pop”</a:t>
            </a:r>
          </a:p>
          <a:p>
            <a:pPr lvl="1"/>
            <a:r>
              <a:rPr lang="en-US" dirty="0"/>
              <a:t>NB: there is more to it than the so called vol pop.</a:t>
            </a:r>
          </a:p>
          <a:p>
            <a:pPr lvl="2"/>
            <a:r>
              <a:rPr lang="en-US" dirty="0"/>
              <a:t>“Sticky vol” in a bullish market is also favourable.</a:t>
            </a:r>
          </a:p>
          <a:p>
            <a:r>
              <a:rPr lang="en-US" dirty="0"/>
              <a:t>The PDS side of the OTM Put BWB is less powerful</a:t>
            </a:r>
          </a:p>
          <a:p>
            <a:pPr lvl="1"/>
            <a:r>
              <a:rPr lang="en-US" dirty="0"/>
              <a:t>In a bull market, it fades even quicker</a:t>
            </a:r>
          </a:p>
          <a:p>
            <a:r>
              <a:rPr lang="en-US" dirty="0"/>
              <a:t>Theta is however reduced, and the trade’s transitions are often delayed.</a:t>
            </a:r>
          </a:p>
          <a:p>
            <a:r>
              <a:rPr lang="en-US" dirty="0"/>
              <a:t>The original scaling in rule falls away</a:t>
            </a:r>
          </a:p>
          <a:p>
            <a:pPr lvl="1"/>
            <a:r>
              <a:rPr lang="en-US" dirty="0"/>
              <a:t>Replaced by Add-ons</a:t>
            </a:r>
          </a:p>
          <a:p>
            <a:pPr lvl="2"/>
            <a:r>
              <a:rPr lang="en-US" dirty="0"/>
              <a:t>Put BWB, Credit Spreads, Iron Condors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9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6652-89C2-4FD4-942F-63CF846D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 Enrich your toolset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5360-AD58-4ECF-8E29-A1591B3A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866900"/>
            <a:ext cx="10283449" cy="38938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combo of choice remains the Put BWB</a:t>
            </a:r>
          </a:p>
          <a:p>
            <a:pPr lvl="1"/>
            <a:r>
              <a:rPr lang="en-US" dirty="0"/>
              <a:t>Return to regular size BWB when:</a:t>
            </a:r>
          </a:p>
          <a:p>
            <a:pPr lvl="2"/>
            <a:r>
              <a:rPr lang="en-US" dirty="0"/>
              <a:t>From larger size if volatility </a:t>
            </a:r>
            <a:r>
              <a:rPr lang="en-US"/>
              <a:t>falls (and from </a:t>
            </a:r>
            <a:r>
              <a:rPr lang="en-US" dirty="0"/>
              <a:t>narrower if vol </a:t>
            </a:r>
            <a:r>
              <a:rPr lang="en-US"/>
              <a:t>picks up) or </a:t>
            </a:r>
            <a:r>
              <a:rPr lang="en-US" dirty="0"/>
              <a:t>when</a:t>
            </a:r>
          </a:p>
          <a:p>
            <a:pPr lvl="2"/>
            <a:r>
              <a:rPr lang="en-US" dirty="0"/>
              <a:t>The trade has moved from build up to cruising to descent (i.e., passage of time)</a:t>
            </a:r>
          </a:p>
          <a:p>
            <a:r>
              <a:rPr lang="en-US" dirty="0"/>
              <a:t>Otherwise use Call and Put Spreads and wide Iron Condors</a:t>
            </a:r>
          </a:p>
          <a:p>
            <a:pPr lvl="1"/>
            <a:r>
              <a:rPr lang="en-US" dirty="0"/>
              <a:t>The Call side is almost inevitable in this trading style.</a:t>
            </a:r>
          </a:p>
          <a:p>
            <a:r>
              <a:rPr lang="en-US" dirty="0"/>
              <a:t>Be however prepared to return closer to standard Rhino management</a:t>
            </a:r>
          </a:p>
          <a:p>
            <a:pPr lvl="1"/>
            <a:r>
              <a:rPr lang="en-US" dirty="0"/>
              <a:t>When the market appears to return to some normalcy</a:t>
            </a:r>
          </a:p>
          <a:p>
            <a:r>
              <a:rPr lang="en-US" dirty="0"/>
              <a:t>And again, assess whether the adjustment conforms the ruling principle</a:t>
            </a:r>
          </a:p>
          <a:p>
            <a:pPr lvl="1"/>
            <a:r>
              <a:rPr lang="en-US" dirty="0"/>
              <a:t>Do not over-trade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90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6652-89C2-4FD4-942F-63CF846D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en-US" dirty="0"/>
              <a:t>02 Vertical Vol Skew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726B54-CC89-4A20-8975-B3DFA88FE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42578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toolset often includes the Call side, hence checking the Vertical Skew is a precautionary measure.</a:t>
            </a:r>
          </a:p>
          <a:p>
            <a:pPr lvl="1"/>
            <a:r>
              <a:rPr lang="en-US" dirty="0"/>
              <a:t>Spreading Vega across</a:t>
            </a:r>
          </a:p>
          <a:p>
            <a:r>
              <a:rPr lang="en-US" dirty="0"/>
              <a:t>It is reasonable to keep vertical Call Credit Spreads north of the convexity, unless of a strong bearish conviction</a:t>
            </a:r>
          </a:p>
          <a:p>
            <a:pPr lvl="1"/>
            <a:r>
              <a:rPr lang="en-US" dirty="0"/>
              <a:t>The Vol Skew forms later in a lower volatility environment.</a:t>
            </a:r>
          </a:p>
          <a:p>
            <a:pPr lvl="1"/>
            <a:r>
              <a:rPr lang="en-US" dirty="0"/>
              <a:t>The IV trough moves towards ATM as time goes by.</a:t>
            </a:r>
          </a:p>
          <a:p>
            <a:r>
              <a:rPr lang="en-US" dirty="0"/>
              <a:t>Typical adjustment: Bullish Risk Reversal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EBF463A1-4190-48CA-B025-FB1B4D1E35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076450"/>
            <a:ext cx="5171557" cy="4171950"/>
          </a:xfrm>
          <a:noFill/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5EF733-8F0C-4655-905F-46EAF5D722A4}"/>
              </a:ext>
            </a:extLst>
          </p:cNvPr>
          <p:cNvCxnSpPr/>
          <p:nvPr/>
        </p:nvCxnSpPr>
        <p:spPr>
          <a:xfrm flipH="1">
            <a:off x="9517225" y="4973217"/>
            <a:ext cx="7837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00B51E0-0173-4CB6-BB1F-8993F6676EB7}"/>
              </a:ext>
            </a:extLst>
          </p:cNvPr>
          <p:cNvSpPr txBox="1"/>
          <p:nvPr/>
        </p:nvSpPr>
        <p:spPr>
          <a:xfrm>
            <a:off x="9713167" y="4603885"/>
            <a:ext cx="66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332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6652-89C2-4FD4-942F-63CF846D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en-US" dirty="0"/>
              <a:t>02 Horizontal Vol Skew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726B54-CC89-4A20-8975-B3DFA88FE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47317"/>
            <a:ext cx="10497544" cy="21231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Horizontal Spreads work fine when the Skew is negative or flat</a:t>
            </a:r>
          </a:p>
          <a:p>
            <a:pPr lvl="1"/>
            <a:r>
              <a:rPr lang="en-US" dirty="0"/>
              <a:t>They fare better while in backwardation</a:t>
            </a:r>
          </a:p>
          <a:p>
            <a:r>
              <a:rPr lang="en-US" dirty="0"/>
              <a:t>Horizontal Spreads can however otherwise sometimes be tricky</a:t>
            </a:r>
          </a:p>
          <a:p>
            <a:pPr lvl="1"/>
            <a:r>
              <a:rPr lang="en-US" dirty="0"/>
              <a:t>The original guidelines suggested trading the Calendar hedge: beware of vol crush situations.</a:t>
            </a:r>
          </a:p>
          <a:p>
            <a:pPr lvl="1"/>
            <a:r>
              <a:rPr lang="en-US" dirty="0"/>
              <a:t>Maybe consider reducing adjustment level (alert level) when the market runs away.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AD1C9-5CFE-4369-9CBB-DB794415B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7785"/>
            <a:ext cx="12192000" cy="274143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4944F6-9C31-4BBF-ACDB-0BB2D27CE8E3}"/>
              </a:ext>
            </a:extLst>
          </p:cNvPr>
          <p:cNvCxnSpPr/>
          <p:nvPr/>
        </p:nvCxnSpPr>
        <p:spPr>
          <a:xfrm flipV="1">
            <a:off x="1396538" y="4908114"/>
            <a:ext cx="0" cy="761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F4BCBA-90BC-4F33-90CD-3EBE533D96A3}"/>
              </a:ext>
            </a:extLst>
          </p:cNvPr>
          <p:cNvCxnSpPr/>
          <p:nvPr/>
        </p:nvCxnSpPr>
        <p:spPr>
          <a:xfrm flipV="1">
            <a:off x="7093527" y="5102078"/>
            <a:ext cx="0" cy="761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73FA1C-5EC7-4219-8D25-3C87D22234CC}"/>
              </a:ext>
            </a:extLst>
          </p:cNvPr>
          <p:cNvCxnSpPr/>
          <p:nvPr/>
        </p:nvCxnSpPr>
        <p:spPr>
          <a:xfrm flipV="1">
            <a:off x="8864138" y="5376398"/>
            <a:ext cx="0" cy="761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664F2A-94B4-445E-9298-56BB98465BEE}"/>
              </a:ext>
            </a:extLst>
          </p:cNvPr>
          <p:cNvCxnSpPr/>
          <p:nvPr/>
        </p:nvCxnSpPr>
        <p:spPr>
          <a:xfrm flipV="1">
            <a:off x="9263148" y="5380971"/>
            <a:ext cx="0" cy="761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9130138-D948-4DEF-B1E6-A2D90EADC875}"/>
              </a:ext>
            </a:extLst>
          </p:cNvPr>
          <p:cNvSpPr txBox="1"/>
          <p:nvPr/>
        </p:nvSpPr>
        <p:spPr>
          <a:xfrm>
            <a:off x="10795142" y="4965531"/>
            <a:ext cx="1377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 more time </a:t>
            </a:r>
            <a:br>
              <a:rPr lang="en-US" sz="1600" dirty="0"/>
            </a:br>
            <a:r>
              <a:rPr lang="en-US" sz="1600" dirty="0"/>
              <a:t>value in MAR</a:t>
            </a:r>
            <a:endParaRPr lang="en-ZA" sz="16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41552C-15FE-46EF-BF16-F290DEDF3931}"/>
              </a:ext>
            </a:extLst>
          </p:cNvPr>
          <p:cNvCxnSpPr/>
          <p:nvPr/>
        </p:nvCxnSpPr>
        <p:spPr>
          <a:xfrm>
            <a:off x="11658599" y="5550306"/>
            <a:ext cx="0" cy="206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874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6652-89C2-4FD4-942F-63CF846D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en-US" dirty="0"/>
              <a:t>02 Another Aside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726B54-CC89-4A20-8975-B3DFA88FE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10497544" cy="4249535"/>
          </a:xfrm>
        </p:spPr>
        <p:txBody>
          <a:bodyPr>
            <a:normAutofit/>
          </a:bodyPr>
          <a:lstStyle/>
          <a:p>
            <a:r>
              <a:rPr lang="en-US" dirty="0"/>
              <a:t>What if the market falls like a knife? Don’t try and catch it!</a:t>
            </a:r>
          </a:p>
          <a:p>
            <a:pPr lvl="1"/>
            <a:r>
              <a:rPr lang="en-US" dirty="0"/>
              <a:t>The conservative stance (OTM entry) should give you more time to assess the situation</a:t>
            </a:r>
          </a:p>
          <a:p>
            <a:pPr lvl="1"/>
            <a:r>
              <a:rPr lang="en-US" dirty="0"/>
              <a:t>Reduce exposure i.e., capital</a:t>
            </a:r>
          </a:p>
          <a:p>
            <a:pPr lvl="1"/>
            <a:r>
              <a:rPr lang="en-US" dirty="0"/>
              <a:t>Prepare a “Roll In One Go” adjustment (+1/-2/+2/-1)</a:t>
            </a:r>
          </a:p>
          <a:p>
            <a:pPr lvl="2"/>
            <a:r>
              <a:rPr lang="en-US" dirty="0"/>
              <a:t>Strike selection may be difficult</a:t>
            </a:r>
          </a:p>
          <a:p>
            <a:pPr lvl="2"/>
            <a:r>
              <a:rPr lang="en-US" dirty="0"/>
              <a:t>Enter the inner PDS before the outer PCS</a:t>
            </a:r>
          </a:p>
          <a:p>
            <a:pPr lvl="1"/>
            <a:r>
              <a:rPr lang="en-US" dirty="0"/>
              <a:t>Place a Put Calendar below your lowest short Puts</a:t>
            </a:r>
          </a:p>
          <a:p>
            <a:pPr lvl="1"/>
            <a:r>
              <a:rPr lang="en-US" dirty="0"/>
              <a:t>Have a Put buy-back conditional order ready</a:t>
            </a:r>
          </a:p>
        </p:txBody>
      </p:sp>
    </p:spTree>
    <p:extLst>
      <p:ext uri="{BB962C8B-B14F-4D97-AF65-F5344CB8AC3E}">
        <p14:creationId xmlns:p14="http://schemas.microsoft.com/office/powerpoint/2010/main" val="48842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423E-2A70-4224-9567-ABBDEEE8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03 Pro Trading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B8134-83DC-41A0-87CD-E363399C7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SPX Liquidity (O.I.) is much larger on multiples of 50</a:t>
            </a:r>
          </a:p>
          <a:p>
            <a:pPr lvl="1"/>
            <a:r>
              <a:rPr lang="en-US" dirty="0"/>
              <a:t>Except for ITM Puts</a:t>
            </a:r>
          </a:p>
          <a:p>
            <a:r>
              <a:rPr lang="en-US" dirty="0"/>
              <a:t>Balanced flies fill quicker than BWB or </a:t>
            </a:r>
            <a:br>
              <a:rPr lang="en-US" dirty="0"/>
            </a:br>
            <a:r>
              <a:rPr lang="en-US" dirty="0"/>
              <a:t>any other more complex Combo.</a:t>
            </a:r>
          </a:p>
          <a:p>
            <a:pPr lvl="1"/>
            <a:r>
              <a:rPr lang="en-US" dirty="0"/>
              <a:t>Favour verticals if MM don’t play ball.</a:t>
            </a:r>
          </a:p>
          <a:p>
            <a:r>
              <a:rPr lang="en-US" dirty="0"/>
              <a:t>This OTM Rhino is efficient on PM Margin, </a:t>
            </a:r>
            <a:br>
              <a:rPr lang="en-US" dirty="0"/>
            </a:br>
            <a:r>
              <a:rPr lang="en-US" dirty="0"/>
              <a:t>with due caveat that Margin would of course shoot up upon a hard reversal.</a:t>
            </a:r>
          </a:p>
          <a:p>
            <a:r>
              <a:rPr lang="en-US" dirty="0"/>
              <a:t>Keep your NAV in check, without however falling into the over-trading trap.</a:t>
            </a:r>
          </a:p>
          <a:p>
            <a:pPr lvl="1"/>
            <a:r>
              <a:rPr lang="en-US" dirty="0"/>
              <a:t>Reallocating capital is not over-trading</a:t>
            </a:r>
          </a:p>
          <a:p>
            <a:pPr lvl="2"/>
            <a:r>
              <a:rPr lang="en-US" dirty="0"/>
              <a:t>Forfeiting Theta is acceptable, and overall Gamma is better controlled.</a:t>
            </a:r>
          </a:p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2EAE2-66D1-4C49-8151-F8B7939F3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858" y="1855124"/>
            <a:ext cx="4595297" cy="2278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D90738-A5F4-46F1-934C-52E5A16545D9}"/>
              </a:ext>
            </a:extLst>
          </p:cNvPr>
          <p:cNvSpPr txBox="1"/>
          <p:nvPr/>
        </p:nvSpPr>
        <p:spPr>
          <a:xfrm>
            <a:off x="8209307" y="2076450"/>
            <a:ext cx="11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 O.I.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0504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9114-A5F0-478C-81C1-F95BF2CD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 (1)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0E44-078C-4768-881F-178E752F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BWB Wing Sizes are now Volatility dependent.  A rule of thumb could be: </a:t>
            </a:r>
          </a:p>
          <a:p>
            <a:pPr lvl="1"/>
            <a:r>
              <a:rPr lang="en-US" dirty="0"/>
              <a:t>High Vol (VIX above 3</a:t>
            </a:r>
            <a:r>
              <a:rPr lang="en-US" baseline="30000" dirty="0"/>
              <a:t>rd</a:t>
            </a:r>
            <a:r>
              <a:rPr lang="en-US" dirty="0"/>
              <a:t> quartile, around 19.5): larger wing sizes  e.g., 125/100</a:t>
            </a:r>
          </a:p>
          <a:p>
            <a:pPr lvl="1"/>
            <a:r>
              <a:rPr lang="en-US" dirty="0"/>
              <a:t>Normal Vol: standard wing sizes, e.g., 100/75</a:t>
            </a:r>
          </a:p>
          <a:p>
            <a:pPr lvl="1"/>
            <a:r>
              <a:rPr lang="en-US"/>
              <a:t>Low Vol (</a:t>
            </a:r>
            <a:r>
              <a:rPr lang="en-US" dirty="0"/>
              <a:t>VIX below 1</a:t>
            </a:r>
            <a:r>
              <a:rPr lang="en-US" baseline="30000" dirty="0"/>
              <a:t>st</a:t>
            </a:r>
            <a:r>
              <a:rPr lang="en-US" dirty="0"/>
              <a:t> quartile, around 12.5): reduced wing sizes, e.g., 75/50</a:t>
            </a:r>
          </a:p>
          <a:p>
            <a:r>
              <a:rPr lang="en-US" dirty="0"/>
              <a:t>PCS/PDS wing ratio: around 1.2 </a:t>
            </a:r>
          </a:p>
          <a:p>
            <a:r>
              <a:rPr lang="en-US" dirty="0"/>
              <a:t>PCS Wing – PDS Wing: constant, same for capital usage</a:t>
            </a:r>
          </a:p>
          <a:p>
            <a:pPr lvl="1"/>
            <a:r>
              <a:rPr lang="en-US" dirty="0"/>
              <a:t>This is not a prerequisite : just simpler this way.</a:t>
            </a:r>
          </a:p>
          <a:p>
            <a:pPr lvl="1"/>
            <a:r>
              <a:rPr lang="en-US" dirty="0"/>
              <a:t>Again, OTM PDS are weaker.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7986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Adapting to Ever Changing Markets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095667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9114-A5F0-478C-81C1-F95BF2CD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 (2)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0E44-078C-4768-881F-178E752F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875463"/>
          </a:xfrm>
        </p:spPr>
        <p:txBody>
          <a:bodyPr>
            <a:normAutofit fontScale="92500"/>
          </a:bodyPr>
          <a:lstStyle/>
          <a:p>
            <a:r>
              <a:rPr lang="en-US" dirty="0"/>
              <a:t>Wider Wing BWB are always more expensive, however affordable to cheap in a high vol environment.</a:t>
            </a:r>
          </a:p>
          <a:p>
            <a:pPr lvl="1"/>
            <a:r>
              <a:rPr lang="en-US" dirty="0"/>
              <a:t>PCS/PDS size ratio is slightly lower: more resilient on the downside</a:t>
            </a:r>
          </a:p>
          <a:p>
            <a:r>
              <a:rPr lang="en-US" dirty="0"/>
              <a:t>More conservative stance</a:t>
            </a:r>
          </a:p>
          <a:p>
            <a:pPr lvl="1"/>
            <a:r>
              <a:rPr lang="en-US" dirty="0"/>
              <a:t>OTM positioning or </a:t>
            </a:r>
          </a:p>
          <a:p>
            <a:pPr lvl="1"/>
            <a:r>
              <a:rPr lang="en-US" dirty="0"/>
              <a:t>Stay (closer to) ATM and keep increasing wing sizes</a:t>
            </a:r>
          </a:p>
          <a:p>
            <a:pPr lvl="2"/>
            <a:r>
              <a:rPr lang="en-US" dirty="0"/>
              <a:t>Within reason</a:t>
            </a:r>
          </a:p>
          <a:p>
            <a:pPr lvl="1"/>
            <a:r>
              <a:rPr lang="en-US" dirty="0"/>
              <a:t>Or: Go OTM with large wing sizes.</a:t>
            </a:r>
          </a:p>
          <a:p>
            <a:r>
              <a:rPr lang="en-US" dirty="0"/>
              <a:t>Spread Vega risk across the whole range.</a:t>
            </a:r>
          </a:p>
        </p:txBody>
      </p:sp>
    </p:spTree>
    <p:extLst>
      <p:ext uri="{BB962C8B-B14F-4D97-AF65-F5344CB8AC3E}">
        <p14:creationId xmlns:p14="http://schemas.microsoft.com/office/powerpoint/2010/main" val="3528748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423E-2A70-4224-9567-ABBDEEE8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Rhino a generic BWB trade?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B8134-83DC-41A0-87CD-E363399C7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quite so:</a:t>
            </a:r>
          </a:p>
          <a:p>
            <a:pPr lvl="1"/>
            <a:r>
              <a:rPr lang="en-US" dirty="0"/>
              <a:t>It is still based on the same principle i.e., a flattish Delta over the largest possible range.</a:t>
            </a:r>
          </a:p>
          <a:p>
            <a:pPr lvl="1"/>
            <a:r>
              <a:rPr lang="en-US" dirty="0"/>
              <a:t>It is important to cautiously tread outside one’s comfort zone</a:t>
            </a:r>
          </a:p>
          <a:p>
            <a:pPr lvl="2"/>
            <a:r>
              <a:rPr lang="en-US" dirty="0"/>
              <a:t>Use Spreads and Combos you know best.</a:t>
            </a:r>
          </a:p>
          <a:p>
            <a:r>
              <a:rPr lang="en-US" dirty="0"/>
              <a:t>Are these conservative measures however specific to the Rhino ? No.</a:t>
            </a:r>
          </a:p>
          <a:p>
            <a:r>
              <a:rPr lang="en-US" dirty="0"/>
              <a:t>Volatility is mean reverting hence this approach is not meant to become the norm.</a:t>
            </a:r>
          </a:p>
          <a:p>
            <a:pPr lvl="1"/>
            <a:r>
              <a:rPr lang="en-US" dirty="0"/>
              <a:t>More aggressive traders may be satisfied with a more bullish Rhino.</a:t>
            </a:r>
          </a:p>
          <a:p>
            <a:pPr lvl="2"/>
            <a:r>
              <a:rPr lang="en-US" dirty="0"/>
              <a:t>This would however embed more downside risk, as seen with the RTT.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4299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A2B7-51AD-43FF-9D49-CE2B0C6F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5121-A646-468B-98CF-5F3952EF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It is recommended the Rhino be adapted to personal trading style</a:t>
            </a:r>
          </a:p>
          <a:p>
            <a:pPr lvl="1"/>
            <a:r>
              <a:rPr lang="en-ZA" dirty="0"/>
              <a:t>These proposed amendments are not specific to the Rhino</a:t>
            </a:r>
          </a:p>
          <a:p>
            <a:pPr lvl="1"/>
            <a:r>
              <a:rPr lang="en-ZA" dirty="0"/>
              <a:t>And they are conservative in nature</a:t>
            </a:r>
          </a:p>
          <a:p>
            <a:r>
              <a:rPr lang="en-ZA" dirty="0"/>
              <a:t>This presentation definitely relates to the current environment</a:t>
            </a:r>
          </a:p>
          <a:p>
            <a:pPr lvl="1"/>
            <a:r>
              <a:rPr lang="en-ZA" dirty="0"/>
              <a:t>It however provides pointers towards increased adaptability of the strategy.</a:t>
            </a:r>
          </a:p>
          <a:p>
            <a:pPr marL="450000" lvl="1" indent="0">
              <a:buNone/>
            </a:pPr>
            <a:endParaRPr lang="en-ZA" dirty="0"/>
          </a:p>
          <a:p>
            <a:r>
              <a:rPr lang="en-ZA" dirty="0"/>
              <a:t>Keep learning and Thank you !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961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6652-89C2-4FD4-942F-63CF846D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Rhino Reminder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5360-AD58-4ECF-8E29-A1591B3A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4246034" cy="3520919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ATM Put BWB strategy</a:t>
            </a:r>
          </a:p>
          <a:p>
            <a:pPr lvl="2"/>
            <a:r>
              <a:rPr lang="en-US" dirty="0"/>
              <a:t>With upper long Puts just above the money</a:t>
            </a:r>
          </a:p>
          <a:p>
            <a:pPr lvl="2"/>
            <a:r>
              <a:rPr lang="en-US" dirty="0"/>
              <a:t>Scaled in near original position</a:t>
            </a:r>
          </a:p>
          <a:p>
            <a:pPr lvl="1"/>
            <a:r>
              <a:rPr lang="en-US" dirty="0"/>
              <a:t>Hedged on the upside by Call Calendars (or Call BWB)</a:t>
            </a:r>
          </a:p>
          <a:p>
            <a:pPr lvl="1"/>
            <a:r>
              <a:rPr lang="en-US" dirty="0"/>
              <a:t>Other typical adjustments: Put spreads, rolls (Put Condors)</a:t>
            </a:r>
          </a:p>
          <a:p>
            <a:pPr lvl="1"/>
            <a:r>
              <a:rPr lang="en-US" dirty="0"/>
              <a:t>Same Planned Capital (&lt; $40K).</a:t>
            </a:r>
          </a:p>
          <a:p>
            <a:pPr lvl="2"/>
            <a:r>
              <a:rPr lang="en-US" dirty="0"/>
              <a:t>Max $25K per cycle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is the essence of this trade?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6449367-8BA1-4F89-9B8F-3C37143F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53" b="53"/>
          <a:stretch>
            <a:fillRect/>
          </a:stretch>
        </p:blipFill>
        <p:spPr bwMode="auto">
          <a:xfrm>
            <a:off x="5299788" y="1866900"/>
            <a:ext cx="6506546" cy="352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68151-AC0E-4D39-ABB1-9E81C201A715}"/>
              </a:ext>
            </a:extLst>
          </p:cNvPr>
          <p:cNvSpPr txBox="1"/>
          <p:nvPr/>
        </p:nvSpPr>
        <p:spPr>
          <a:xfrm>
            <a:off x="5760720" y="2751513"/>
            <a:ext cx="177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Old RUT Rhino</a:t>
            </a:r>
          </a:p>
        </p:txBody>
      </p:sp>
    </p:spTree>
    <p:extLst>
      <p:ext uri="{BB962C8B-B14F-4D97-AF65-F5344CB8AC3E}">
        <p14:creationId xmlns:p14="http://schemas.microsoft.com/office/powerpoint/2010/main" val="75464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6652-89C2-4FD4-942F-63CF846D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Rhino Reminder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5360-AD58-4ECF-8E29-A1591B3A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10012352" cy="352091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 original Rhino guidelines had several flaws</a:t>
            </a:r>
          </a:p>
          <a:p>
            <a:pPr lvl="2"/>
            <a:r>
              <a:rPr lang="en-US" dirty="0"/>
              <a:t>Overly “sold” as a quasi-mechanical strategy (typical mentor marketing bias…)</a:t>
            </a:r>
          </a:p>
          <a:p>
            <a:pPr lvl="2"/>
            <a:r>
              <a:rPr lang="en-US" dirty="0"/>
              <a:t>Yet missing a few branches in the decision tree</a:t>
            </a:r>
          </a:p>
          <a:p>
            <a:pPr lvl="3"/>
            <a:r>
              <a:rPr lang="en-US" dirty="0"/>
              <a:t>And not quite suitable for runaway markets</a:t>
            </a:r>
          </a:p>
          <a:p>
            <a:pPr lvl="4"/>
            <a:r>
              <a:rPr lang="en-US" dirty="0"/>
              <a:t>No Delta build-up</a:t>
            </a:r>
          </a:p>
          <a:p>
            <a:pPr lvl="4"/>
            <a:r>
              <a:rPr lang="en-US" dirty="0"/>
              <a:t>Theta dwindling to potentially turning negative.</a:t>
            </a:r>
          </a:p>
          <a:p>
            <a:pPr lvl="2"/>
            <a:r>
              <a:rPr lang="en-US" dirty="0"/>
              <a:t>Some branches have been addressed such as scaling in on either up or downside</a:t>
            </a:r>
          </a:p>
          <a:p>
            <a:pPr lvl="2"/>
            <a:r>
              <a:rPr lang="en-US" dirty="0"/>
              <a:t>Ongoing comfortability issue with Call Calendars</a:t>
            </a:r>
          </a:p>
          <a:p>
            <a:pPr lvl="3"/>
            <a:r>
              <a:rPr lang="en-US" dirty="0"/>
              <a:t>And possible debate about trading the hedge actively or not.</a:t>
            </a:r>
          </a:p>
        </p:txBody>
      </p:sp>
    </p:spTree>
    <p:extLst>
      <p:ext uri="{BB962C8B-B14F-4D97-AF65-F5344CB8AC3E}">
        <p14:creationId xmlns:p14="http://schemas.microsoft.com/office/powerpoint/2010/main" val="88977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6652-89C2-4FD4-942F-63CF846D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01.1 Prevailing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5360-AD58-4ECF-8E29-A1591B3A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4246034" cy="42346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“A flattish Delta over the largest possible range”</a:t>
            </a:r>
          </a:p>
          <a:p>
            <a:pPr lvl="1"/>
            <a:r>
              <a:rPr lang="en-US" dirty="0"/>
              <a:t>Flattish: preferably slightly negative if Vega is also negative</a:t>
            </a:r>
          </a:p>
          <a:p>
            <a:pPr lvl="1"/>
            <a:r>
              <a:rPr lang="en-US" dirty="0"/>
              <a:t>Still entirely based on Put BWB</a:t>
            </a:r>
          </a:p>
          <a:p>
            <a:pPr lvl="2"/>
            <a:r>
              <a:rPr lang="en-US" dirty="0"/>
              <a:t>SPX is favoured.</a:t>
            </a:r>
          </a:p>
          <a:p>
            <a:pPr lvl="1"/>
            <a:r>
              <a:rPr lang="en-US" dirty="0"/>
              <a:t>More flexibility on the adjustment / scaling toolset.</a:t>
            </a:r>
          </a:p>
          <a:p>
            <a:pPr lvl="1"/>
            <a:r>
              <a:rPr lang="en-US" dirty="0"/>
              <a:t>Improved adaptiveness to the volatility environment</a:t>
            </a:r>
          </a:p>
          <a:p>
            <a:pPr lvl="1"/>
            <a:r>
              <a:rPr lang="en-US" dirty="0"/>
              <a:t>“Go with the flow”</a:t>
            </a:r>
          </a:p>
          <a:p>
            <a:pPr lvl="2"/>
            <a:r>
              <a:rPr lang="en-US" dirty="0"/>
              <a:t>Don’t fight the market</a:t>
            </a:r>
          </a:p>
          <a:p>
            <a:pPr lvl="1"/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6449367-8BA1-4F89-9B8F-3C37143F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53" b="53"/>
          <a:stretch>
            <a:fillRect/>
          </a:stretch>
        </p:blipFill>
        <p:spPr bwMode="auto">
          <a:xfrm>
            <a:off x="5299788" y="1866900"/>
            <a:ext cx="6506546" cy="423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68151-AC0E-4D39-ABB1-9E81C201A715}"/>
              </a:ext>
            </a:extLst>
          </p:cNvPr>
          <p:cNvSpPr txBox="1"/>
          <p:nvPr/>
        </p:nvSpPr>
        <p:spPr>
          <a:xfrm>
            <a:off x="5760719" y="2751513"/>
            <a:ext cx="190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“Old” RUT Rhino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77154D-2C74-4890-ACE5-CF7FB4391755}"/>
              </a:ext>
            </a:extLst>
          </p:cNvPr>
          <p:cNvSpPr/>
          <p:nvPr/>
        </p:nvSpPr>
        <p:spPr>
          <a:xfrm>
            <a:off x="7044692" y="4193479"/>
            <a:ext cx="4222865" cy="369332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438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6652-89C2-4FD4-942F-63CF846D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01.2 A quick aside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5360-AD58-4ECF-8E29-A1591B3A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866900"/>
            <a:ext cx="10266823" cy="420139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What does “being market neutral” really mean?</a:t>
            </a:r>
          </a:p>
          <a:p>
            <a:pPr lvl="1"/>
            <a:r>
              <a:rPr lang="en-US" dirty="0"/>
              <a:t>Some ability to read the market is highly recommended</a:t>
            </a:r>
          </a:p>
          <a:p>
            <a:pPr lvl="2"/>
            <a:r>
              <a:rPr lang="en-US" dirty="0"/>
              <a:t>Part of the daily routine (trader’s discipline)</a:t>
            </a:r>
          </a:p>
          <a:p>
            <a:pPr lvl="1"/>
            <a:r>
              <a:rPr lang="en-US" dirty="0"/>
              <a:t>Too many look at an oversimplified Delta-neutral strategy as if there were only one Greek dimension</a:t>
            </a:r>
          </a:p>
          <a:p>
            <a:pPr lvl="2"/>
            <a:r>
              <a:rPr lang="en-US" dirty="0"/>
              <a:t>Rhino traders should never ignore IV’s effect on Delta, or Vega more generally.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Keeping some negative D/V hedge may be useful</a:t>
            </a:r>
            <a:br>
              <a:rPr lang="en-US" dirty="0"/>
            </a:br>
            <a:r>
              <a:rPr lang="en-US" dirty="0"/>
              <a:t>(at least later in the trade).</a:t>
            </a:r>
          </a:p>
          <a:p>
            <a:pPr lvl="2"/>
            <a:r>
              <a:rPr lang="en-US" dirty="0"/>
              <a:t>Check Vanna also called </a:t>
            </a:r>
            <a:r>
              <a:rPr lang="en-ZA" i="0" dirty="0">
                <a:solidFill>
                  <a:schemeClr val="tx1"/>
                </a:solidFill>
                <a:effectLst/>
              </a:rPr>
              <a:t>DdeltaDvol</a:t>
            </a:r>
            <a:r>
              <a:rPr lang="en-US" dirty="0"/>
              <a:t> if you have it in your toolset.</a:t>
            </a:r>
          </a:p>
        </p:txBody>
      </p:sp>
      <p:sp>
        <p:nvSpPr>
          <p:cNvPr id="15" name="AutoShape 10" descr="{\displaystyle e^{-q\tau }\Phi (d_{1})\,}">
            <a:extLst>
              <a:ext uri="{FF2B5EF4-FFF2-40B4-BE49-F238E27FC236}">
                <a16:creationId xmlns:a16="http://schemas.microsoft.com/office/drawing/2014/main" id="{51ACAD41-6DF7-40B8-A035-FD1B6EA0DC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6" name="AutoShape 12" descr="{\displaystyle e^{-q\tau }\Phi (d_{1})\,}">
            <a:extLst>
              <a:ext uri="{FF2B5EF4-FFF2-40B4-BE49-F238E27FC236}">
                <a16:creationId xmlns:a16="http://schemas.microsoft.com/office/drawing/2014/main" id="{C9686D07-8E76-477A-9C94-4669DB3A66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58A5C6-F178-4FBB-86ED-79ABDE03B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81" y="3656554"/>
            <a:ext cx="7905750" cy="8191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AC77D64-98E3-44AA-AC69-F02379DD6F67}"/>
              </a:ext>
            </a:extLst>
          </p:cNvPr>
          <p:cNvGrpSpPr/>
          <p:nvPr/>
        </p:nvGrpSpPr>
        <p:grpSpPr>
          <a:xfrm>
            <a:off x="6878175" y="4581914"/>
            <a:ext cx="2447925" cy="618365"/>
            <a:chOff x="5024437" y="5097306"/>
            <a:chExt cx="2447925" cy="61836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CCAEC0A-2B49-4A38-AB2B-7BDCB7C4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4437" y="5097306"/>
              <a:ext cx="2447925" cy="581025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850AB4-2EC0-4907-8360-76BEAE5FD12F}"/>
                </a:ext>
              </a:extLst>
            </p:cNvPr>
            <p:cNvSpPr/>
            <p:nvPr/>
          </p:nvSpPr>
          <p:spPr>
            <a:xfrm>
              <a:off x="6774873" y="5097306"/>
              <a:ext cx="374072" cy="3319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4F95AF1-5BC0-47B7-9E44-486813341C73}"/>
                </a:ext>
              </a:extLst>
            </p:cNvPr>
            <p:cNvSpPr/>
            <p:nvPr/>
          </p:nvSpPr>
          <p:spPr>
            <a:xfrm>
              <a:off x="6137565" y="5383727"/>
              <a:ext cx="374072" cy="3319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A3065E-C5F8-4FB3-9CBC-72398B10F45B}"/>
              </a:ext>
            </a:extLst>
          </p:cNvPr>
          <p:cNvSpPr txBox="1"/>
          <p:nvPr/>
        </p:nvSpPr>
        <p:spPr>
          <a:xfrm>
            <a:off x="9601199" y="6248400"/>
            <a:ext cx="18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Wikipedia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395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3DC6-D1DA-438A-89FA-93847C04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E53F-C6C4-4ABE-BF85-312E3FB9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Daily routine</a:t>
            </a:r>
          </a:p>
          <a:p>
            <a:pPr lvl="1"/>
            <a:r>
              <a:rPr lang="en-US" dirty="0"/>
              <a:t>Since there is no such thing as being truly “market neutral”,</a:t>
            </a:r>
          </a:p>
          <a:p>
            <a:pPr lvl="2"/>
            <a:r>
              <a:rPr lang="en-US" dirty="0"/>
              <a:t>Check for salient support / resistance levels.</a:t>
            </a:r>
          </a:p>
          <a:p>
            <a:pPr lvl="2"/>
            <a:r>
              <a:rPr lang="en-US" dirty="0"/>
              <a:t>Check Greeks 1SD / 2SD projections</a:t>
            </a:r>
          </a:p>
          <a:p>
            <a:r>
              <a:rPr lang="en-US" dirty="0"/>
              <a:t>Know your toolset well: spreads, flies, etc.</a:t>
            </a:r>
          </a:p>
          <a:p>
            <a:pPr lvl="1"/>
            <a:r>
              <a:rPr lang="en-US" dirty="0"/>
              <a:t>Select those you are most comfortable with.</a:t>
            </a:r>
          </a:p>
          <a:p>
            <a:r>
              <a:rPr lang="en-US" dirty="0"/>
              <a:t>Decompose your trade</a:t>
            </a:r>
          </a:p>
          <a:p>
            <a:pPr lvl="1"/>
            <a:r>
              <a:rPr lang="en-US" dirty="0"/>
              <a:t>Analyse each combo element separately</a:t>
            </a:r>
          </a:p>
          <a:p>
            <a:r>
              <a:rPr lang="en-US" dirty="0"/>
              <a:t>Be consistent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C1774D-3132-4EA2-A32F-F7BCBD2A9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20575"/>
              </p:ext>
            </p:extLst>
          </p:nvPr>
        </p:nvGraphicFramePr>
        <p:xfrm>
          <a:off x="8531052" y="2114549"/>
          <a:ext cx="2578100" cy="1819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34598404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402520095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</a:rPr>
                        <a:t>Last SPX-VIX Correlation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</a:rPr>
                        <a:t>-87.31%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96115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Long-term Correlation Avg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-74.41%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38170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Last VIX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16.69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25643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Long-term VIX Average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17.22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230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Long-term VIX Median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14.74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53599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Lower Quartile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</a:rPr>
                        <a:t>12.615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93509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Higher Quartile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19.66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94215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Avg Covariance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</a:rPr>
                        <a:t>-139.76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9656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Last Covariance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</a:rPr>
                        <a:t>-113.85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8089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BA808B-7B89-4030-B4D4-FE662144DD9A}"/>
              </a:ext>
            </a:extLst>
          </p:cNvPr>
          <p:cNvSpPr txBox="1"/>
          <p:nvPr/>
        </p:nvSpPr>
        <p:spPr>
          <a:xfrm>
            <a:off x="8826731" y="1745217"/>
            <a:ext cx="220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Friday April 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9E9F53-D19C-472E-BF12-81B625248CD7}"/>
              </a:ext>
            </a:extLst>
          </p:cNvPr>
          <p:cNvSpPr txBox="1"/>
          <p:nvPr/>
        </p:nvSpPr>
        <p:spPr>
          <a:xfrm>
            <a:off x="1082848" y="6248400"/>
            <a:ext cx="488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Too many spoon-fed traders become complacent…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8CD3B9-FFF7-45A8-83B3-F7D7F25EEB33}"/>
              </a:ext>
            </a:extLst>
          </p:cNvPr>
          <p:cNvSpPr txBox="1"/>
          <p:nvPr/>
        </p:nvSpPr>
        <p:spPr>
          <a:xfrm>
            <a:off x="8826731" y="1470757"/>
            <a:ext cx="220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Stats since Jan 1</a:t>
            </a:r>
            <a:r>
              <a:rPr lang="en-US" baseline="30000" dirty="0"/>
              <a:t>st</a:t>
            </a:r>
            <a:r>
              <a:rPr lang="en-US" dirty="0"/>
              <a:t> ‘14</a:t>
            </a: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7BF450-4F52-40E7-BC33-A99B301D9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45" y="4057829"/>
            <a:ext cx="4409642" cy="26334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4D7D3B-195B-402C-9C30-38907917335E}"/>
              </a:ext>
            </a:extLst>
          </p:cNvPr>
          <p:cNvSpPr txBox="1"/>
          <p:nvPr/>
        </p:nvSpPr>
        <p:spPr>
          <a:xfrm>
            <a:off x="9966960" y="6118167"/>
            <a:ext cx="101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 15th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9194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6553-2C82-49F0-A1B6-B1C6E9BB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Allocation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CD2FC-5F05-470B-9629-36E912F1D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Trading with cycle overlaps (generally overlooked in strategy rules and guidelines)</a:t>
            </a:r>
          </a:p>
          <a:p>
            <a:pPr lvl="1"/>
            <a:r>
              <a:rPr lang="en-US" dirty="0"/>
              <a:t>This becomes an integral part of the Rhino strategy</a:t>
            </a:r>
          </a:p>
          <a:p>
            <a:r>
              <a:rPr lang="en-US" dirty="0"/>
              <a:t>3 phases in the life of a trade, from an entry around 77DTE:</a:t>
            </a:r>
          </a:p>
          <a:p>
            <a:pPr lvl="1"/>
            <a:r>
              <a:rPr lang="en-US" dirty="0"/>
              <a:t>Take-off (build-up or capital injection)		until 49 DTE</a:t>
            </a:r>
          </a:p>
          <a:p>
            <a:pPr lvl="2"/>
            <a:r>
              <a:rPr lang="en-US" dirty="0"/>
              <a:t>Generally resilient</a:t>
            </a:r>
          </a:p>
          <a:p>
            <a:pPr lvl="1"/>
            <a:r>
              <a:rPr lang="en-US" dirty="0"/>
              <a:t>Cruising altitude (constant capital)			until 28 DTE</a:t>
            </a:r>
          </a:p>
          <a:p>
            <a:pPr lvl="2"/>
            <a:r>
              <a:rPr lang="en-US" dirty="0"/>
              <a:t>More sensitive to turbulences</a:t>
            </a:r>
          </a:p>
          <a:p>
            <a:pPr lvl="1"/>
            <a:r>
              <a:rPr lang="en-US" dirty="0"/>
              <a:t>Descent (capital reduction)					until 14 DTE or closing</a:t>
            </a:r>
          </a:p>
          <a:p>
            <a:pPr lvl="2"/>
            <a:r>
              <a:rPr lang="en-US" dirty="0"/>
              <a:t>Sensitive to potentially very sensitive to turbulences</a:t>
            </a:r>
          </a:p>
          <a:p>
            <a:r>
              <a:rPr lang="en-US" dirty="0"/>
              <a:t>Using each capital reallocation step to rebalance Greeks</a:t>
            </a:r>
          </a:p>
          <a:p>
            <a:pPr lvl="1"/>
            <a:r>
              <a:rPr lang="en-US" dirty="0"/>
              <a:t>Adjustment Alert Level becomes a measure of last resort.</a:t>
            </a:r>
          </a:p>
        </p:txBody>
      </p:sp>
    </p:spTree>
    <p:extLst>
      <p:ext uri="{BB962C8B-B14F-4D97-AF65-F5344CB8AC3E}">
        <p14:creationId xmlns:p14="http://schemas.microsoft.com/office/powerpoint/2010/main" val="350741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6553-2C82-49F0-A1B6-B1C6E9BB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Allocation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CD2FC-5F05-470B-9629-36E912F1D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Probably nothing wrong with reducing overlaps or keeping capital reallocation process to a minimum. Keep in mind however that:</a:t>
            </a:r>
          </a:p>
          <a:p>
            <a:pPr lvl="1"/>
            <a:r>
              <a:rPr lang="en-US" dirty="0"/>
              <a:t>The trade dynamics changes over time</a:t>
            </a:r>
          </a:p>
          <a:p>
            <a:pPr lvl="1"/>
            <a:r>
              <a:rPr lang="en-US" dirty="0"/>
              <a:t>The market often changes rapidly</a:t>
            </a:r>
          </a:p>
          <a:p>
            <a:r>
              <a:rPr lang="en-US" dirty="0"/>
              <a:t>This approach controls the overall Delta and Gamma also.</a:t>
            </a:r>
          </a:p>
          <a:p>
            <a:pPr lvl="1"/>
            <a:r>
              <a:rPr lang="en-US" dirty="0"/>
              <a:t>With a negative side effect of Theta</a:t>
            </a:r>
          </a:p>
          <a:p>
            <a:pPr lvl="1"/>
            <a:r>
              <a:rPr lang="en-US" dirty="0"/>
              <a:t>Consequently, original profit targets are more difficult to reach</a:t>
            </a:r>
          </a:p>
          <a:p>
            <a:pPr lvl="1"/>
            <a:r>
              <a:rPr lang="en-US" dirty="0"/>
              <a:t>Accept to extend the trade’s phases when volatility drops.</a:t>
            </a:r>
          </a:p>
          <a:p>
            <a:r>
              <a:rPr lang="en-US" dirty="0"/>
              <a:t>Check individual combo contributions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48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{562DD737-C860-4117-8A11-7D15B9AFD9B0}tf12214701_win32</Template>
  <TotalTime>1006</TotalTime>
  <Words>1770</Words>
  <Application>Microsoft Office PowerPoint</Application>
  <PresentationFormat>Widescreen</PresentationFormat>
  <Paragraphs>222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Goudy Old Style</vt:lpstr>
      <vt:lpstr>Wingdings 2</vt:lpstr>
      <vt:lpstr>SlateVTI</vt:lpstr>
      <vt:lpstr>An Evolving Rhino</vt:lpstr>
      <vt:lpstr>Adapting to Ever Changing Markets</vt:lpstr>
      <vt:lpstr>A Rhino Reminder (1)</vt:lpstr>
      <vt:lpstr>A Rhino Reminder (2)</vt:lpstr>
      <vt:lpstr>01.1 Prevailing Principle</vt:lpstr>
      <vt:lpstr>01.2 A quick aside</vt:lpstr>
      <vt:lpstr>Homework*</vt:lpstr>
      <vt:lpstr>Capital Allocation (1)</vt:lpstr>
      <vt:lpstr>Capital Allocation (2)</vt:lpstr>
      <vt:lpstr>Common Sense</vt:lpstr>
      <vt:lpstr>02 Higher Volatility</vt:lpstr>
      <vt:lpstr>02 OTM Entry</vt:lpstr>
      <vt:lpstr>02 OTM Entry</vt:lpstr>
      <vt:lpstr>02 Enrich your toolset</vt:lpstr>
      <vt:lpstr>02 Vertical Vol Skew</vt:lpstr>
      <vt:lpstr>02 Horizontal Vol Skew</vt:lpstr>
      <vt:lpstr>02 Another Aside</vt:lpstr>
      <vt:lpstr>03 Pro Trading</vt:lpstr>
      <vt:lpstr>Major Changes (1)</vt:lpstr>
      <vt:lpstr>Major Changes (2)</vt:lpstr>
      <vt:lpstr>Is the Rhino a generic BWB trade?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Evolving Rhino</dc:title>
  <dc:creator>mic711334;bruno@guardemena.com</dc:creator>
  <cp:lastModifiedBy>Bruno Voisin</cp:lastModifiedBy>
  <cp:revision>70</cp:revision>
  <dcterms:created xsi:type="dcterms:W3CDTF">2021-04-09T07:12:03Z</dcterms:created>
  <dcterms:modified xsi:type="dcterms:W3CDTF">2021-04-21T08:23:19Z</dcterms:modified>
</cp:coreProperties>
</file>