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4" r:id="rId1"/>
  </p:sldMasterIdLst>
  <p:sldIdLst>
    <p:sldId id="256" r:id="rId2"/>
    <p:sldId id="257" r:id="rId3"/>
    <p:sldId id="258" r:id="rId4"/>
    <p:sldId id="265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70" r:id="rId13"/>
    <p:sldId id="267" r:id="rId14"/>
    <p:sldId id="269" r:id="rId15"/>
    <p:sldId id="268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8228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6094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93616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52531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67720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6/5/2019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1301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6/5/2019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21262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95162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5224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312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321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8916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5188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6/5/2019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8017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6/5/2019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348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6/5/2019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6172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162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6/5/2019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32025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C223D-9934-4766-AB2A-47A83C14463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ZA" dirty="0"/>
              <a:t>The Rhino Strategy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AFD445-8C1F-4043-9A1A-C342D57B50E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ZA" dirty="0"/>
              <a:t>A versatile market neutral BWB strategy</a:t>
            </a:r>
          </a:p>
          <a:p>
            <a:endParaRPr lang="en-ZA" dirty="0"/>
          </a:p>
          <a:p>
            <a:r>
              <a:rPr lang="en-ZA" dirty="0"/>
              <a:t>BY Bruno &amp; Mike</a:t>
            </a:r>
          </a:p>
        </p:txBody>
      </p:sp>
      <p:pic>
        <p:nvPicPr>
          <p:cNvPr id="4" name="Picture 3" descr="rhino1.jpg">
            <a:extLst>
              <a:ext uri="{FF2B5EF4-FFF2-40B4-BE49-F238E27FC236}">
                <a16:creationId xmlns:a16="http://schemas.microsoft.com/office/drawing/2014/main" id="{B22514D6-616A-4D23-9C4E-5775C16B775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634" y="403933"/>
            <a:ext cx="5095682" cy="2372677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F2A0772-9348-470C-B15A-33F7DC6B0ACB}"/>
              </a:ext>
            </a:extLst>
          </p:cNvPr>
          <p:cNvCxnSpPr/>
          <p:nvPr/>
        </p:nvCxnSpPr>
        <p:spPr>
          <a:xfrm>
            <a:off x="3543634" y="1786755"/>
            <a:ext cx="84880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9F1BC7A-DD19-4F18-A87F-FF29944BB7FA}"/>
              </a:ext>
            </a:extLst>
          </p:cNvPr>
          <p:cNvCxnSpPr/>
          <p:nvPr/>
        </p:nvCxnSpPr>
        <p:spPr>
          <a:xfrm flipV="1">
            <a:off x="4251764" y="801235"/>
            <a:ext cx="274320" cy="98552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40566BC-844F-4A44-B244-A49ABB5DC1D0}"/>
              </a:ext>
            </a:extLst>
          </p:cNvPr>
          <p:cNvCxnSpPr/>
          <p:nvPr/>
        </p:nvCxnSpPr>
        <p:spPr>
          <a:xfrm>
            <a:off x="4526084" y="801235"/>
            <a:ext cx="386080" cy="72374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E2C821B-5755-4C83-B8B1-9B8D1C0AEB14}"/>
              </a:ext>
            </a:extLst>
          </p:cNvPr>
          <p:cNvCxnSpPr/>
          <p:nvPr/>
        </p:nvCxnSpPr>
        <p:spPr>
          <a:xfrm flipV="1">
            <a:off x="5052836" y="1187315"/>
            <a:ext cx="172720" cy="3556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02B35DE-191B-4D72-9220-B7C195EA9D21}"/>
              </a:ext>
            </a:extLst>
          </p:cNvPr>
          <p:cNvCxnSpPr/>
          <p:nvPr/>
        </p:nvCxnSpPr>
        <p:spPr>
          <a:xfrm>
            <a:off x="5225556" y="1187315"/>
            <a:ext cx="264160" cy="3556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F71255-022F-4AF4-B121-6C0044628B20}"/>
              </a:ext>
            </a:extLst>
          </p:cNvPr>
          <p:cNvCxnSpPr/>
          <p:nvPr/>
        </p:nvCxnSpPr>
        <p:spPr>
          <a:xfrm flipV="1">
            <a:off x="5489716" y="1524977"/>
            <a:ext cx="3149600" cy="1793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73324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98C8B5-4B12-4363-9739-58389C577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Service Description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A86BCF-426F-4770-AE77-B4CC0D8D58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ZA" dirty="0"/>
              <a:t>Weekly Meetings (every Monday 11AM Eastern)</a:t>
            </a:r>
          </a:p>
          <a:p>
            <a:pPr lvl="1"/>
            <a:r>
              <a:rPr lang="en-ZA" dirty="0"/>
              <a:t>On demand</a:t>
            </a:r>
          </a:p>
          <a:p>
            <a:r>
              <a:rPr lang="en-ZA" dirty="0"/>
              <a:t>Group discussions on “Rhino &amp; Flies” Slack</a:t>
            </a:r>
          </a:p>
          <a:p>
            <a:r>
              <a:rPr lang="en-ZA" dirty="0"/>
              <a:t>Personal assistance (one on one chat on Slack)</a:t>
            </a:r>
          </a:p>
          <a:p>
            <a:pPr lvl="1"/>
            <a:r>
              <a:rPr lang="en-ZA" dirty="0"/>
              <a:t>Rhino</a:t>
            </a:r>
          </a:p>
          <a:p>
            <a:pPr lvl="1"/>
            <a:r>
              <a:rPr lang="en-ZA" dirty="0"/>
              <a:t>Other BWB variations</a:t>
            </a: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3025704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79DE18-E95A-49D5-B9F1-ED293E0E6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BABY RHINO (current 0614)</a:t>
            </a:r>
          </a:p>
        </p:txBody>
      </p:sp>
      <p:pic>
        <p:nvPicPr>
          <p:cNvPr id="7" name="Content Placeholder 6" descr="A close up of a map&#10;&#10;Description automatically generated">
            <a:extLst>
              <a:ext uri="{FF2B5EF4-FFF2-40B4-BE49-F238E27FC236}">
                <a16:creationId xmlns:a16="http://schemas.microsoft.com/office/drawing/2014/main" id="{FA46FAA3-BDDE-4768-AE8F-05C3A2D278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90276" y="1240971"/>
            <a:ext cx="8701389" cy="5314582"/>
          </a:xfrm>
        </p:spPr>
      </p:pic>
    </p:spTree>
    <p:extLst>
      <p:ext uri="{BB962C8B-B14F-4D97-AF65-F5344CB8AC3E}">
        <p14:creationId xmlns:p14="http://schemas.microsoft.com/office/powerpoint/2010/main" val="28566969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79DE18-E95A-49D5-B9F1-ED293E0E6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BABY RHINO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A46FAA3-BDDE-4768-AE8F-05C3A2D278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413410" y="1470374"/>
            <a:ext cx="11521157" cy="3017913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C759360-ECD1-430B-9F14-1A0DCD811E77}"/>
              </a:ext>
            </a:extLst>
          </p:cNvPr>
          <p:cNvSpPr txBox="1"/>
          <p:nvPr/>
        </p:nvSpPr>
        <p:spPr>
          <a:xfrm>
            <a:off x="428912" y="4764301"/>
            <a:ext cx="113341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/>
              <a:t>ONE does not provide reports with unrealised profits. </a:t>
            </a:r>
            <a:br>
              <a:rPr lang="en-ZA" dirty="0"/>
            </a:br>
            <a:r>
              <a:rPr lang="en-ZA" dirty="0"/>
              <a:t>Current BABY 0614: ~ $250</a:t>
            </a:r>
            <a:br>
              <a:rPr lang="en-ZA" dirty="0"/>
            </a:br>
            <a:r>
              <a:rPr lang="en-ZA" dirty="0"/>
              <a:t>Total so far: ~$1750, or ~$135/week.  </a:t>
            </a:r>
          </a:p>
          <a:p>
            <a:r>
              <a:rPr lang="en-ZA" dirty="0"/>
              <a:t>	</a:t>
            </a:r>
          </a:p>
        </p:txBody>
      </p:sp>
      <p:sp>
        <p:nvSpPr>
          <p:cNvPr id="4" name="Multiplication Sign 3">
            <a:extLst>
              <a:ext uri="{FF2B5EF4-FFF2-40B4-BE49-F238E27FC236}">
                <a16:creationId xmlns:a16="http://schemas.microsoft.com/office/drawing/2014/main" id="{C1530156-1CD2-4B3E-89B2-570139514290}"/>
              </a:ext>
            </a:extLst>
          </p:cNvPr>
          <p:cNvSpPr/>
          <p:nvPr/>
        </p:nvSpPr>
        <p:spPr>
          <a:xfrm>
            <a:off x="10283536" y="1853248"/>
            <a:ext cx="791902" cy="482628"/>
          </a:xfrm>
          <a:prstGeom prst="mathMultiply">
            <a:avLst/>
          </a:prstGeom>
          <a:solidFill>
            <a:schemeClr val="accent1">
              <a:alpha val="3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6" name="Multiplication Sign 5">
            <a:extLst>
              <a:ext uri="{FF2B5EF4-FFF2-40B4-BE49-F238E27FC236}">
                <a16:creationId xmlns:a16="http://schemas.microsoft.com/office/drawing/2014/main" id="{F393C245-D4D3-4146-B63A-F0B1F5BB1315}"/>
              </a:ext>
            </a:extLst>
          </p:cNvPr>
          <p:cNvSpPr/>
          <p:nvPr/>
        </p:nvSpPr>
        <p:spPr>
          <a:xfrm>
            <a:off x="10283536" y="4143666"/>
            <a:ext cx="791902" cy="482628"/>
          </a:xfrm>
          <a:prstGeom prst="mathMultiply">
            <a:avLst/>
          </a:prstGeom>
          <a:solidFill>
            <a:schemeClr val="accent1">
              <a:alpha val="3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6321464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3739EE-7675-42AF-87E6-38B25D8F7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STANDARD SPX RHINO (“BTB”)</a:t>
            </a:r>
          </a:p>
        </p:txBody>
      </p:sp>
      <p:pic>
        <p:nvPicPr>
          <p:cNvPr id="7" name="Content Placeholder 6" descr="A close up of a map&#10;&#10;Description automatically generated">
            <a:extLst>
              <a:ext uri="{FF2B5EF4-FFF2-40B4-BE49-F238E27FC236}">
                <a16:creationId xmlns:a16="http://schemas.microsoft.com/office/drawing/2014/main" id="{91E20D53-D246-4ABC-A1F7-F9253541DF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96428" y="1250302"/>
            <a:ext cx="8953858" cy="5439891"/>
          </a:xfrm>
        </p:spPr>
      </p:pic>
    </p:spTree>
    <p:extLst>
      <p:ext uri="{BB962C8B-B14F-4D97-AF65-F5344CB8AC3E}">
        <p14:creationId xmlns:p14="http://schemas.microsoft.com/office/powerpoint/2010/main" val="142649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3739EE-7675-42AF-87E6-38B25D8F7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STANDARD SPX RHINO (“REG”)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1E20D53-D246-4ABC-A1F7-F9253541DF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1496428" y="1254513"/>
            <a:ext cx="8953858" cy="5431469"/>
          </a:xfrm>
        </p:spPr>
      </p:pic>
    </p:spTree>
    <p:extLst>
      <p:ext uri="{BB962C8B-B14F-4D97-AF65-F5344CB8AC3E}">
        <p14:creationId xmlns:p14="http://schemas.microsoft.com/office/powerpoint/2010/main" val="19491230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close up of a map&#10;&#10;Description automatically generated">
            <a:extLst>
              <a:ext uri="{FF2B5EF4-FFF2-40B4-BE49-F238E27FC236}">
                <a16:creationId xmlns:a16="http://schemas.microsoft.com/office/drawing/2014/main" id="{5FCF0F05-6B2D-4521-86A8-1F56D34DD3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24885" y="1085528"/>
            <a:ext cx="9470572" cy="5772472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03F560B-1D4F-41DD-9FBC-AC7721D24D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GIANT RHINO</a:t>
            </a:r>
          </a:p>
        </p:txBody>
      </p:sp>
    </p:spTree>
    <p:extLst>
      <p:ext uri="{BB962C8B-B14F-4D97-AF65-F5344CB8AC3E}">
        <p14:creationId xmlns:p14="http://schemas.microsoft.com/office/powerpoint/2010/main" val="18845940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D15770-FB66-416D-978A-C80FF0812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3D9B27-BD84-4917-9CF5-A830739DC7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/>
              <a:t>Simple yet evolutive trade family</a:t>
            </a:r>
          </a:p>
          <a:p>
            <a:pPr lvl="1"/>
            <a:r>
              <a:rPr lang="en-ZA" dirty="0"/>
              <a:t>3 trades</a:t>
            </a:r>
          </a:p>
          <a:p>
            <a:pPr lvl="1"/>
            <a:r>
              <a:rPr lang="en-ZA" dirty="0"/>
              <a:t>2 underlying symbols</a:t>
            </a:r>
          </a:p>
          <a:p>
            <a:r>
              <a:rPr lang="en-ZA" dirty="0"/>
              <a:t>More than a standard alert service on Slack</a:t>
            </a:r>
          </a:p>
          <a:p>
            <a:pPr lvl="1"/>
            <a:r>
              <a:rPr lang="en-ZA" dirty="0"/>
              <a:t>Group Q&amp;A</a:t>
            </a:r>
          </a:p>
          <a:p>
            <a:pPr lvl="1"/>
            <a:r>
              <a:rPr lang="en-ZA" dirty="0"/>
              <a:t>Direct messages</a:t>
            </a:r>
          </a:p>
          <a:p>
            <a:r>
              <a:rPr lang="en-ZA" dirty="0"/>
              <a:t>Team effort</a:t>
            </a:r>
          </a:p>
          <a:p>
            <a:endParaRPr lang="en-ZA" dirty="0"/>
          </a:p>
          <a:p>
            <a:pPr marL="0" indent="0">
              <a:buNone/>
            </a:pPr>
            <a:endParaRPr lang="en-ZA" dirty="0"/>
          </a:p>
          <a:p>
            <a:endParaRPr lang="en-ZA" dirty="0"/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105445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001549-AF24-4C32-97F3-EE3F3F9AD9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MAIN CONCEPT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6DDCB3-7935-4BD1-9CD5-A9569503DD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ZA" b="1" u="sng" dirty="0"/>
              <a:t>A Delta neutral trading strategy over the largest possible price range</a:t>
            </a:r>
            <a:endParaRPr lang="en-ZA" b="1" dirty="0"/>
          </a:p>
          <a:p>
            <a:r>
              <a:rPr lang="en-ZA" dirty="0"/>
              <a:t>Low stress</a:t>
            </a:r>
          </a:p>
          <a:p>
            <a:pPr lvl="1"/>
            <a:r>
              <a:rPr lang="en-ZA" dirty="0"/>
              <a:t>Slow moving trade</a:t>
            </a:r>
          </a:p>
          <a:p>
            <a:r>
              <a:rPr lang="en-ZA" dirty="0"/>
              <a:t>Low maintenance</a:t>
            </a:r>
          </a:p>
          <a:p>
            <a:pPr lvl="1"/>
            <a:r>
              <a:rPr lang="en-ZA" dirty="0"/>
              <a:t>Few adjustments where timing is not essential</a:t>
            </a:r>
          </a:p>
          <a:p>
            <a:r>
              <a:rPr lang="en-ZA" dirty="0"/>
              <a:t>Conservative</a:t>
            </a:r>
          </a:p>
          <a:p>
            <a:pPr lvl="1"/>
            <a:r>
              <a:rPr lang="en-ZA" dirty="0"/>
              <a:t>Capital preservation is paramount</a:t>
            </a:r>
          </a:p>
          <a:p>
            <a:pPr lvl="1"/>
            <a:r>
              <a:rPr lang="en-ZA" dirty="0"/>
              <a:t>Risk control is key (low drawdowns)</a:t>
            </a:r>
          </a:p>
          <a:p>
            <a:r>
              <a:rPr lang="en-ZA" dirty="0"/>
              <a:t>Versatile</a:t>
            </a:r>
          </a:p>
          <a:p>
            <a:pPr lvl="1"/>
            <a:r>
              <a:rPr lang="en-ZA" dirty="0"/>
              <a:t>Variety of adjustments at the trader’s discretion</a:t>
            </a:r>
          </a:p>
          <a:p>
            <a:r>
              <a:rPr lang="en-ZA" dirty="0"/>
              <a:t>Evolutive toward generic BWB trading</a:t>
            </a:r>
          </a:p>
        </p:txBody>
      </p:sp>
    </p:spTree>
    <p:extLst>
      <p:ext uri="{BB962C8B-B14F-4D97-AF65-F5344CB8AC3E}">
        <p14:creationId xmlns:p14="http://schemas.microsoft.com/office/powerpoint/2010/main" val="34403893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794B9-524F-45F8-B64A-0F57C65209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Underlying Instruments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AC6738-C53E-4C93-BA6D-3F573604CA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ZA" dirty="0"/>
              <a:t>SPX</a:t>
            </a:r>
          </a:p>
          <a:p>
            <a:pPr lvl="1"/>
            <a:r>
              <a:rPr lang="en-ZA" dirty="0"/>
              <a:t>SPY ETF</a:t>
            </a:r>
          </a:p>
          <a:p>
            <a:r>
              <a:rPr lang="en-ZA" dirty="0"/>
              <a:t>RUT</a:t>
            </a:r>
          </a:p>
          <a:p>
            <a:pPr lvl="1"/>
            <a:r>
              <a:rPr lang="en-ZA" dirty="0"/>
              <a:t>IWM ETF</a:t>
            </a:r>
          </a:p>
          <a:p>
            <a:r>
              <a:rPr lang="en-ZA" dirty="0"/>
              <a:t>ES Futures</a:t>
            </a:r>
          </a:p>
          <a:p>
            <a:r>
              <a:rPr lang="en-ZA" dirty="0"/>
              <a:t>Other</a:t>
            </a:r>
          </a:p>
          <a:p>
            <a:endParaRPr lang="en-ZA" dirty="0"/>
          </a:p>
          <a:p>
            <a:r>
              <a:rPr lang="en-ZA" dirty="0"/>
              <a:t>Has not been tested yet on other instruments where the volatility behaviour (skew) could be vastly different (FX or Commodities)</a:t>
            </a:r>
          </a:p>
        </p:txBody>
      </p:sp>
    </p:spTree>
    <p:extLst>
      <p:ext uri="{BB962C8B-B14F-4D97-AF65-F5344CB8AC3E}">
        <p14:creationId xmlns:p14="http://schemas.microsoft.com/office/powerpoint/2010/main" val="40964407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794B9-524F-45F8-B64A-0F57C65209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Summary of the last 3 years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AC6738-C53E-4C93-BA6D-3F573604CA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ZA" dirty="0"/>
              <a:t>Markets have evolved</a:t>
            </a:r>
          </a:p>
          <a:p>
            <a:pPr lvl="1"/>
            <a:r>
              <a:rPr lang="en-ZA" dirty="0"/>
              <a:t>Larger moves / swings</a:t>
            </a:r>
          </a:p>
          <a:p>
            <a:pPr lvl="1"/>
            <a:r>
              <a:rPr lang="en-ZA" dirty="0"/>
              <a:t>Higher volatility (with more frequent gyrations)</a:t>
            </a:r>
          </a:p>
          <a:p>
            <a:pPr lvl="1"/>
            <a:r>
              <a:rPr lang="en-ZA" dirty="0"/>
              <a:t>Volatility behaviour: HV &gt; IV over long periods of time</a:t>
            </a:r>
          </a:p>
          <a:p>
            <a:r>
              <a:rPr lang="en-ZA" dirty="0"/>
              <a:t>Modelling Software has been disappointing</a:t>
            </a:r>
          </a:p>
          <a:p>
            <a:pPr lvl="1"/>
            <a:r>
              <a:rPr lang="en-ZA" dirty="0"/>
              <a:t>OptionVue issues </a:t>
            </a:r>
          </a:p>
          <a:p>
            <a:r>
              <a:rPr lang="en-ZA" dirty="0"/>
              <a:t>All strategies have to be adapted to</a:t>
            </a:r>
          </a:p>
          <a:p>
            <a:pPr lvl="1"/>
            <a:r>
              <a:rPr lang="en-ZA" dirty="0"/>
              <a:t>Changing environments</a:t>
            </a:r>
          </a:p>
          <a:p>
            <a:pPr lvl="1"/>
            <a:r>
              <a:rPr lang="en-ZA" dirty="0"/>
              <a:t>Personal Trading Styles</a:t>
            </a:r>
          </a:p>
        </p:txBody>
      </p:sp>
    </p:spTree>
    <p:extLst>
      <p:ext uri="{BB962C8B-B14F-4D97-AF65-F5344CB8AC3E}">
        <p14:creationId xmlns:p14="http://schemas.microsoft.com/office/powerpoint/2010/main" val="26963292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6F1201-D386-44C7-9020-89DB287736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The Rhino Family (2019)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C58B2F-950D-40DF-8DC5-3F1F45B2BD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ZA" dirty="0"/>
              <a:t>The Monthly Rhino (The “Original” Rhino)</a:t>
            </a:r>
          </a:p>
          <a:p>
            <a:pPr lvl="1"/>
            <a:r>
              <a:rPr lang="en-ZA" dirty="0"/>
              <a:t>From ~ 77 DTE to ~14 DTE</a:t>
            </a:r>
          </a:p>
          <a:p>
            <a:pPr lvl="2"/>
            <a:r>
              <a:rPr lang="en-ZA" dirty="0"/>
              <a:t>Standard “By The Book” Rhino or </a:t>
            </a:r>
          </a:p>
          <a:p>
            <a:pPr lvl="2"/>
            <a:r>
              <a:rPr lang="en-ZA" dirty="0"/>
              <a:t>Slightly more advanced Rhino</a:t>
            </a:r>
          </a:p>
          <a:p>
            <a:pPr lvl="3"/>
            <a:r>
              <a:rPr lang="en-ZA" dirty="0"/>
              <a:t>Vertical layering</a:t>
            </a:r>
          </a:p>
          <a:p>
            <a:r>
              <a:rPr lang="en-ZA" dirty="0"/>
              <a:t>The Giant Rhino</a:t>
            </a:r>
          </a:p>
          <a:p>
            <a:pPr lvl="1"/>
            <a:r>
              <a:rPr lang="en-ZA" dirty="0"/>
              <a:t>From 100-120 DTE to ~35 DTE</a:t>
            </a:r>
          </a:p>
          <a:p>
            <a:pPr lvl="1"/>
            <a:r>
              <a:rPr lang="en-ZA" dirty="0"/>
              <a:t>Slow moving “no touch” trade</a:t>
            </a:r>
          </a:p>
          <a:p>
            <a:pPr lvl="2"/>
            <a:r>
              <a:rPr lang="en-ZA" dirty="0"/>
              <a:t>Horizontal layering</a:t>
            </a:r>
          </a:p>
          <a:p>
            <a:r>
              <a:rPr lang="en-ZA" dirty="0"/>
              <a:t>The Baby Rhino</a:t>
            </a:r>
          </a:p>
          <a:p>
            <a:pPr lvl="1"/>
            <a:r>
              <a:rPr lang="en-ZA" dirty="0"/>
              <a:t>From 14 DTE to 7 DTE</a:t>
            </a:r>
          </a:p>
          <a:p>
            <a:pPr lvl="2"/>
            <a:r>
              <a:rPr lang="en-ZA" dirty="0"/>
              <a:t>More dynamic, quicker returns.</a:t>
            </a:r>
          </a:p>
          <a:p>
            <a:pPr lvl="1"/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907077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4BF23D-9F77-4E9F-9B4F-4C521D4D7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TARGET AUDIENCE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D2330D-9505-4455-8B24-1E4A53E9E1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/>
              <a:t>All options traders with a fair understanding of Greeks</a:t>
            </a:r>
          </a:p>
          <a:p>
            <a:pPr lvl="1"/>
            <a:r>
              <a:rPr lang="en-ZA" dirty="0"/>
              <a:t>Simple guidelines, essentially based on Delta alerts</a:t>
            </a:r>
          </a:p>
          <a:p>
            <a:r>
              <a:rPr lang="en-ZA" dirty="0"/>
              <a:t>Conservative traders</a:t>
            </a:r>
          </a:p>
          <a:p>
            <a:pPr lvl="1"/>
            <a:r>
              <a:rPr lang="en-ZA" dirty="0"/>
              <a:t>Low Risk – High Probability trades</a:t>
            </a:r>
          </a:p>
          <a:p>
            <a:r>
              <a:rPr lang="en-ZA" dirty="0"/>
              <a:t>More advanced traders willing to explore BWB trading further</a:t>
            </a:r>
          </a:p>
          <a:p>
            <a:r>
              <a:rPr lang="en-ZA" dirty="0"/>
              <a:t>Guidelines can be adapted according to trading style</a:t>
            </a:r>
          </a:p>
          <a:p>
            <a:pPr lvl="1"/>
            <a:r>
              <a:rPr lang="en-ZA" dirty="0"/>
              <a:t>Longer or shorter dated variations</a:t>
            </a:r>
          </a:p>
          <a:p>
            <a:pPr lvl="1"/>
            <a:r>
              <a:rPr lang="en-ZA" dirty="0"/>
              <a:t>Delta alerts can be tuned to personal preferences</a:t>
            </a:r>
          </a:p>
        </p:txBody>
      </p:sp>
    </p:spTree>
    <p:extLst>
      <p:ext uri="{BB962C8B-B14F-4D97-AF65-F5344CB8AC3E}">
        <p14:creationId xmlns:p14="http://schemas.microsoft.com/office/powerpoint/2010/main" val="8652225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9A400F-DA25-457B-8A97-2976B52645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Coaching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90489A-054C-44A2-9F23-D8F7D79E10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/>
              <a:t>Bruno </a:t>
            </a:r>
            <a:r>
              <a:rPr lang="en-ZA" dirty="0" err="1"/>
              <a:t>Voisin</a:t>
            </a:r>
            <a:endParaRPr lang="en-ZA" dirty="0"/>
          </a:p>
          <a:p>
            <a:pPr lvl="1"/>
            <a:r>
              <a:rPr lang="en-ZA" dirty="0"/>
              <a:t>Long experience</a:t>
            </a:r>
          </a:p>
          <a:p>
            <a:pPr lvl="1"/>
            <a:r>
              <a:rPr lang="en-ZA" dirty="0"/>
              <a:t>Has been providing the Rhino expert service since mid 2016</a:t>
            </a:r>
          </a:p>
          <a:p>
            <a:pPr lvl="1"/>
            <a:r>
              <a:rPr lang="en-ZA" dirty="0"/>
              <a:t>Taking after Brian Larson, original Rhino designer</a:t>
            </a:r>
          </a:p>
          <a:p>
            <a:r>
              <a:rPr lang="en-ZA" dirty="0"/>
              <a:t>Michael Schwartz</a:t>
            </a:r>
          </a:p>
        </p:txBody>
      </p:sp>
    </p:spTree>
    <p:extLst>
      <p:ext uri="{BB962C8B-B14F-4D97-AF65-F5344CB8AC3E}">
        <p14:creationId xmlns:p14="http://schemas.microsoft.com/office/powerpoint/2010/main" val="24920668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9A400F-DA25-457B-8A97-2976B52645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Coaching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90489A-054C-44A2-9F23-D8F7D79E10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/>
              <a:t>Bruno</a:t>
            </a:r>
          </a:p>
          <a:p>
            <a:pPr lvl="1"/>
            <a:r>
              <a:rPr lang="en-ZA" dirty="0"/>
              <a:t>Balanced approach between “aim” &amp; “shoot”</a:t>
            </a:r>
          </a:p>
          <a:p>
            <a:pPr lvl="2"/>
            <a:r>
              <a:rPr lang="en-ZA" dirty="0"/>
              <a:t>Learning by examples (standard alert service) has its limits.</a:t>
            </a:r>
          </a:p>
          <a:p>
            <a:pPr lvl="1"/>
            <a:r>
              <a:rPr lang="en-ZA" dirty="0"/>
              <a:t>Interest in modelling (pricing, volatility surface etc.)</a:t>
            </a:r>
          </a:p>
          <a:p>
            <a:pPr lvl="1"/>
            <a:r>
              <a:rPr lang="en-ZA" dirty="0"/>
              <a:t>Audience amongst more advanced traders</a:t>
            </a:r>
          </a:p>
          <a:p>
            <a:pPr lvl="2"/>
            <a:r>
              <a:rPr lang="en-ZA" dirty="0"/>
              <a:t>No sugar coating !</a:t>
            </a:r>
          </a:p>
          <a:p>
            <a:pPr lvl="2"/>
            <a:endParaRPr lang="en-ZA" dirty="0"/>
          </a:p>
          <a:p>
            <a:r>
              <a:rPr lang="en-ZA" dirty="0"/>
              <a:t>Michael</a:t>
            </a:r>
          </a:p>
        </p:txBody>
      </p:sp>
    </p:spTree>
    <p:extLst>
      <p:ext uri="{BB962C8B-B14F-4D97-AF65-F5344CB8AC3E}">
        <p14:creationId xmlns:p14="http://schemas.microsoft.com/office/powerpoint/2010/main" val="22770295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98C8B5-4B12-4363-9739-58389C577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Service Description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A86BCF-426F-4770-AE77-B4CC0D8D58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ZA" dirty="0"/>
              <a:t>Morning Notes</a:t>
            </a:r>
          </a:p>
          <a:p>
            <a:pPr lvl="1"/>
            <a:r>
              <a:rPr lang="en-ZA" dirty="0"/>
              <a:t>Trading Plan for the day</a:t>
            </a:r>
          </a:p>
          <a:p>
            <a:pPr lvl="2"/>
            <a:r>
              <a:rPr lang="en-ZA" dirty="0"/>
              <a:t>Market view</a:t>
            </a:r>
          </a:p>
          <a:p>
            <a:pPr lvl="2"/>
            <a:r>
              <a:rPr lang="en-ZA" dirty="0"/>
              <a:t>Selection of possible adjustments</a:t>
            </a:r>
          </a:p>
          <a:p>
            <a:r>
              <a:rPr lang="en-ZA" dirty="0"/>
              <a:t>Alert Messages on Slack and Aeromir</a:t>
            </a:r>
          </a:p>
          <a:p>
            <a:pPr lvl="1"/>
            <a:r>
              <a:rPr lang="en-ZA" dirty="0"/>
              <a:t>PLAN, ORDER, FILL</a:t>
            </a:r>
          </a:p>
          <a:p>
            <a:pPr lvl="2"/>
            <a:r>
              <a:rPr lang="en-ZA" dirty="0"/>
              <a:t>Indicative pricing information only</a:t>
            </a:r>
          </a:p>
          <a:p>
            <a:r>
              <a:rPr lang="en-ZA" dirty="0"/>
              <a:t>Weekly Recap Video</a:t>
            </a:r>
          </a:p>
          <a:p>
            <a:pPr lvl="1"/>
            <a:r>
              <a:rPr lang="en-ZA" dirty="0"/>
              <a:t>Including Market Outlook for the coming week.</a:t>
            </a:r>
          </a:p>
        </p:txBody>
      </p:sp>
    </p:spTree>
    <p:extLst>
      <p:ext uri="{BB962C8B-B14F-4D97-AF65-F5344CB8AC3E}">
        <p14:creationId xmlns:p14="http://schemas.microsoft.com/office/powerpoint/2010/main" val="426980831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5510</TotalTime>
  <Words>485</Words>
  <Application>Microsoft Office PowerPoint</Application>
  <PresentationFormat>Widescreen</PresentationFormat>
  <Paragraphs>106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Century Gothic</vt:lpstr>
      <vt:lpstr>Wingdings 3</vt:lpstr>
      <vt:lpstr>Ion</vt:lpstr>
      <vt:lpstr>The Rhino Strategy</vt:lpstr>
      <vt:lpstr>MAIN CONCEPT</vt:lpstr>
      <vt:lpstr>Underlying Instruments</vt:lpstr>
      <vt:lpstr>Summary of the last 3 years</vt:lpstr>
      <vt:lpstr>The Rhino Family (2019)</vt:lpstr>
      <vt:lpstr>TARGET AUDIENCE</vt:lpstr>
      <vt:lpstr>Coaching</vt:lpstr>
      <vt:lpstr>Coaching style</vt:lpstr>
      <vt:lpstr>Service Description</vt:lpstr>
      <vt:lpstr>Service Description</vt:lpstr>
      <vt:lpstr>BABY RHINO (current 0614)</vt:lpstr>
      <vt:lpstr>BABY RHINO</vt:lpstr>
      <vt:lpstr>STANDARD SPX RHINO (“BTB”)</vt:lpstr>
      <vt:lpstr>STANDARD SPX RHINO (“REG”)</vt:lpstr>
      <vt:lpstr>GIANT RHINO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rhino</dc:title>
  <dc:creator>Attorney</dc:creator>
  <cp:lastModifiedBy>bv</cp:lastModifiedBy>
  <cp:revision>26</cp:revision>
  <dcterms:created xsi:type="dcterms:W3CDTF">2019-03-04T14:13:13Z</dcterms:created>
  <dcterms:modified xsi:type="dcterms:W3CDTF">2019-06-05T12:03:17Z</dcterms:modified>
</cp:coreProperties>
</file>