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61" r:id="rId5"/>
    <p:sldId id="298" r:id="rId6"/>
    <p:sldId id="299" r:id="rId7"/>
    <p:sldId id="260" r:id="rId8"/>
    <p:sldId id="270" r:id="rId9"/>
    <p:sldId id="272" r:id="rId10"/>
    <p:sldId id="277" r:id="rId11"/>
    <p:sldId id="278" r:id="rId12"/>
    <p:sldId id="294" r:id="rId13"/>
    <p:sldId id="265" r:id="rId14"/>
    <p:sldId id="275" r:id="rId15"/>
    <p:sldId id="274" r:id="rId16"/>
    <p:sldId id="263" r:id="rId17"/>
    <p:sldId id="287" r:id="rId18"/>
    <p:sldId id="288" r:id="rId19"/>
    <p:sldId id="295" r:id="rId20"/>
    <p:sldId id="296" r:id="rId21"/>
    <p:sldId id="297" r:id="rId22"/>
    <p:sldId id="300" r:id="rId23"/>
    <p:sldId id="293" r:id="rId24"/>
    <p:sldId id="289" r:id="rId25"/>
    <p:sldId id="290" r:id="rId26"/>
    <p:sldId id="291" r:id="rId27"/>
    <p:sldId id="301" r:id="rId28"/>
    <p:sldId id="282" r:id="rId29"/>
    <p:sldId id="304" r:id="rId30"/>
    <p:sldId id="303" r:id="rId31"/>
    <p:sldId id="302" r:id="rId32"/>
    <p:sldId id="268" r:id="rId33"/>
    <p:sldId id="27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66"/>
  </p:normalViewPr>
  <p:slideViewPr>
    <p:cSldViewPr snapToGrid="0" snapToObjects="1">
      <p:cViewPr varScale="1">
        <p:scale>
          <a:sx n="87" d="100"/>
          <a:sy n="87" d="100"/>
        </p:scale>
        <p:origin x="133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x-none"/>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8/1/2018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x-none"/>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x-none"/>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x-none"/>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x-none"/>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8/1/2018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x-none"/>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8/1/2018</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Rhino Trade</a:t>
            </a:r>
          </a:p>
        </p:txBody>
      </p:sp>
      <p:sp>
        <p:nvSpPr>
          <p:cNvPr id="3" name="Subtitle 2"/>
          <p:cNvSpPr>
            <a:spLocks noGrp="1"/>
          </p:cNvSpPr>
          <p:nvPr>
            <p:ph type="subTitle" idx="1"/>
          </p:nvPr>
        </p:nvSpPr>
        <p:spPr/>
        <p:txBody>
          <a:bodyPr/>
          <a:lstStyle/>
          <a:p>
            <a:r>
              <a:rPr lang="en-GB" dirty="0"/>
              <a:t>A conservatively hedged Broken Wing Butterfly</a:t>
            </a:r>
          </a:p>
          <a:p>
            <a:endParaRPr lang="en-GB" dirty="0"/>
          </a:p>
          <a:p>
            <a:r>
              <a:rPr lang="en-GB" b="1" dirty="0"/>
              <a:t>August 1st 2018 Update</a:t>
            </a:r>
          </a:p>
        </p:txBody>
      </p:sp>
      <p:pic>
        <p:nvPicPr>
          <p:cNvPr id="4" name="Picture 3" descr="rhino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6878" y="1925003"/>
            <a:ext cx="5095682" cy="2372677"/>
          </a:xfrm>
          <a:prstGeom prst="rect">
            <a:avLst/>
          </a:prstGeom>
        </p:spPr>
      </p:pic>
      <p:sp>
        <p:nvSpPr>
          <p:cNvPr id="5" name="TextBox 4"/>
          <p:cNvSpPr txBox="1"/>
          <p:nvPr/>
        </p:nvSpPr>
        <p:spPr>
          <a:xfrm>
            <a:off x="5388723" y="1555671"/>
            <a:ext cx="2301381" cy="369332"/>
          </a:xfrm>
          <a:prstGeom prst="rect">
            <a:avLst/>
          </a:prstGeom>
          <a:noFill/>
        </p:spPr>
        <p:txBody>
          <a:bodyPr wrap="none" rtlCol="0">
            <a:spAutoFit/>
          </a:bodyPr>
          <a:lstStyle/>
          <a:p>
            <a:r>
              <a:rPr lang="en-GB" dirty="0"/>
              <a:t>African White Rhino</a:t>
            </a:r>
          </a:p>
        </p:txBody>
      </p:sp>
      <p:cxnSp>
        <p:nvCxnSpPr>
          <p:cNvPr id="7" name="Straight Connector 6"/>
          <p:cNvCxnSpPr/>
          <p:nvPr/>
        </p:nvCxnSpPr>
        <p:spPr>
          <a:xfrm>
            <a:off x="3956878" y="3373120"/>
            <a:ext cx="8488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805680" y="2387600"/>
            <a:ext cx="274320" cy="985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80000" y="2387600"/>
            <a:ext cx="386080" cy="7237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466080" y="2773680"/>
            <a:ext cx="17272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38800" y="2773680"/>
            <a:ext cx="26416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4" idx="3"/>
          </p:cNvCxnSpPr>
          <p:nvPr/>
        </p:nvCxnSpPr>
        <p:spPr>
          <a:xfrm flipV="1">
            <a:off x="5902960" y="3111342"/>
            <a:ext cx="3149600" cy="17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19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Scaling In</a:t>
            </a:r>
          </a:p>
        </p:txBody>
      </p:sp>
      <p:sp>
        <p:nvSpPr>
          <p:cNvPr id="3" name="Content Placeholder 2"/>
          <p:cNvSpPr>
            <a:spLocks noGrp="1"/>
          </p:cNvSpPr>
          <p:nvPr>
            <p:ph idx="1"/>
          </p:nvPr>
        </p:nvSpPr>
        <p:spPr/>
        <p:txBody>
          <a:bodyPr>
            <a:normAutofit/>
          </a:bodyPr>
          <a:lstStyle/>
          <a:p>
            <a:r>
              <a:rPr lang="en-US" dirty="0"/>
              <a:t>Add 5 Put 50/40 BWB (for the RUT) </a:t>
            </a:r>
          </a:p>
          <a:p>
            <a:pPr lvl="1"/>
            <a:r>
              <a:rPr lang="en-US" dirty="0"/>
              <a:t>Original guidelines</a:t>
            </a:r>
          </a:p>
          <a:p>
            <a:pPr lvl="2"/>
            <a:r>
              <a:rPr lang="en-US" dirty="0"/>
              <a:t>When the underlying leaves the tent (~10-15 points past the upper longs)</a:t>
            </a:r>
          </a:p>
          <a:p>
            <a:pPr lvl="2"/>
            <a:r>
              <a:rPr lang="en-US" dirty="0"/>
              <a:t>20 points (i.e. ±1%) above the initial ones</a:t>
            </a:r>
          </a:p>
          <a:p>
            <a:pPr lvl="3"/>
            <a:r>
              <a:rPr lang="en-US" dirty="0"/>
              <a:t>Inside the tent ?</a:t>
            </a:r>
          </a:p>
          <a:p>
            <a:pPr lvl="1"/>
            <a:r>
              <a:rPr lang="en-US" dirty="0"/>
              <a:t>New guidelines: more efficient use of capital</a:t>
            </a:r>
          </a:p>
          <a:p>
            <a:pPr lvl="2"/>
            <a:r>
              <a:rPr lang="en-US" dirty="0"/>
              <a:t>Add Theta to the trade by 56 DTE or 2-3 weeks after entry</a:t>
            </a:r>
          </a:p>
          <a:p>
            <a:pPr lvl="2"/>
            <a:r>
              <a:rPr lang="en-US" dirty="0"/>
              <a:t>Up or down, and again preferably on a down day.</a:t>
            </a:r>
          </a:p>
          <a:p>
            <a:pPr lvl="2"/>
            <a:r>
              <a:rPr lang="en-US" dirty="0"/>
              <a:t>Scaling-in is also an opportunity to keep Delta flatter</a:t>
            </a:r>
          </a:p>
        </p:txBody>
      </p:sp>
    </p:spTree>
    <p:extLst>
      <p:ext uri="{BB962C8B-B14F-4D97-AF65-F5344CB8AC3E}">
        <p14:creationId xmlns:p14="http://schemas.microsoft.com/office/powerpoint/2010/main" val="55500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2" y="79468"/>
            <a:ext cx="8748346" cy="1417638"/>
          </a:xfrm>
        </p:spPr>
        <p:txBody>
          <a:bodyPr/>
          <a:lstStyle/>
          <a:p>
            <a:r>
              <a:rPr lang="en-GB" dirty="0"/>
              <a:t>Reminder: Ruling Concept</a:t>
            </a:r>
          </a:p>
        </p:txBody>
      </p:sp>
      <p:sp>
        <p:nvSpPr>
          <p:cNvPr id="3" name="Content Placeholder 2"/>
          <p:cNvSpPr>
            <a:spLocks noGrp="1"/>
          </p:cNvSpPr>
          <p:nvPr>
            <p:ph idx="1"/>
          </p:nvPr>
        </p:nvSpPr>
        <p:spPr>
          <a:xfrm>
            <a:off x="765175" y="1859280"/>
            <a:ext cx="7612064" cy="4393601"/>
          </a:xfrm>
        </p:spPr>
        <p:txBody>
          <a:bodyPr>
            <a:normAutofit/>
          </a:bodyPr>
          <a:lstStyle/>
          <a:p>
            <a:r>
              <a:rPr lang="en-US" dirty="0"/>
              <a:t>A BWB is a BWB is a BWB, or is it really ?</a:t>
            </a:r>
          </a:p>
          <a:p>
            <a:pPr lvl="1"/>
            <a:r>
              <a:rPr lang="en-US" dirty="0"/>
              <a:t>The Rhino is safe in most environments</a:t>
            </a:r>
          </a:p>
          <a:p>
            <a:pPr lvl="1"/>
            <a:r>
              <a:rPr lang="en-US" dirty="0"/>
              <a:t>The Rhino can be expanded into generic BWB trading</a:t>
            </a:r>
          </a:p>
          <a:p>
            <a:r>
              <a:rPr lang="en-US" dirty="0"/>
              <a:t>Prevailing Rules</a:t>
            </a:r>
          </a:p>
          <a:p>
            <a:pPr lvl="1"/>
            <a:r>
              <a:rPr lang="en-US" dirty="0"/>
              <a:t>Capital Preservation</a:t>
            </a:r>
          </a:p>
          <a:p>
            <a:pPr lvl="1"/>
            <a:r>
              <a:rPr lang="en-US" dirty="0"/>
              <a:t>Flat Delta, low Gamma</a:t>
            </a:r>
          </a:p>
          <a:p>
            <a:pPr lvl="1"/>
            <a:r>
              <a:rPr lang="en-US" dirty="0"/>
              <a:t>Same wing size ratio for all underlying symbols</a:t>
            </a:r>
          </a:p>
          <a:p>
            <a:pPr lvl="1"/>
            <a:r>
              <a:rPr lang="en-US" dirty="0"/>
              <a:t>Easy management (yet, not quite mechanical ! )</a:t>
            </a:r>
          </a:p>
          <a:p>
            <a:r>
              <a:rPr lang="en-US" dirty="0"/>
              <a:t>Trade like a pro i.e. discipline (daily routine etc.)</a:t>
            </a:r>
          </a:p>
          <a:p>
            <a:pPr lvl="1"/>
            <a:endParaRPr lang="en-US" dirty="0"/>
          </a:p>
        </p:txBody>
      </p:sp>
    </p:spTree>
    <p:extLst>
      <p:ext uri="{BB962C8B-B14F-4D97-AF65-F5344CB8AC3E}">
        <p14:creationId xmlns:p14="http://schemas.microsoft.com/office/powerpoint/2010/main" val="338879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Adjustments</a:t>
            </a:r>
          </a:p>
        </p:txBody>
      </p:sp>
      <p:sp>
        <p:nvSpPr>
          <p:cNvPr id="3" name="Content Placeholder 2"/>
          <p:cNvSpPr>
            <a:spLocks noGrp="1"/>
          </p:cNvSpPr>
          <p:nvPr>
            <p:ph idx="1"/>
          </p:nvPr>
        </p:nvSpPr>
        <p:spPr>
          <a:xfrm>
            <a:off x="765175" y="1859280"/>
            <a:ext cx="7612064" cy="4393601"/>
          </a:xfrm>
        </p:spPr>
        <p:txBody>
          <a:bodyPr>
            <a:normAutofit lnSpcReduction="10000"/>
          </a:bodyPr>
          <a:lstStyle/>
          <a:p>
            <a:r>
              <a:rPr lang="en-US" dirty="0"/>
              <a:t>Cut negative Delta by half: buy OTM Call calendar spreads, selling put verticals or condors, additional small Put BWB</a:t>
            </a:r>
          </a:p>
          <a:p>
            <a:pPr lvl="1"/>
            <a:r>
              <a:rPr lang="en-US" dirty="0"/>
              <a:t>Delta Limit: -5 per BWB</a:t>
            </a:r>
          </a:p>
          <a:p>
            <a:pPr lvl="1"/>
            <a:r>
              <a:rPr lang="en-US" dirty="0"/>
              <a:t>After 35-28DTE, calendars are often substituted for Call BWB to mitigate upside risk and flatten T+0 line, or be taken off (RTT mutation).</a:t>
            </a:r>
          </a:p>
          <a:p>
            <a:r>
              <a:rPr lang="en-US" dirty="0"/>
              <a:t>Cut positive delta by half: first remove upside combos, scaling back to original entry setup, scaling in or rolling back lower:</a:t>
            </a:r>
          </a:p>
          <a:p>
            <a:pPr lvl="1"/>
            <a:r>
              <a:rPr lang="en-US" dirty="0"/>
              <a:t>Delta Limit: +25 irrespective of position size i.e. 5 per BWB or less</a:t>
            </a:r>
          </a:p>
        </p:txBody>
      </p:sp>
    </p:spTree>
    <p:extLst>
      <p:ext uri="{BB962C8B-B14F-4D97-AF65-F5344CB8AC3E}">
        <p14:creationId xmlns:p14="http://schemas.microsoft.com/office/powerpoint/2010/main" val="330394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Rhino Exit Rules</a:t>
            </a:r>
          </a:p>
        </p:txBody>
      </p:sp>
      <p:sp>
        <p:nvSpPr>
          <p:cNvPr id="3" name="Content Placeholder 2"/>
          <p:cNvSpPr>
            <a:spLocks noGrp="1"/>
          </p:cNvSpPr>
          <p:nvPr>
            <p:ph idx="1"/>
          </p:nvPr>
        </p:nvSpPr>
        <p:spPr>
          <a:xfrm>
            <a:off x="765175" y="1867646"/>
            <a:ext cx="7612064" cy="4182035"/>
          </a:xfrm>
        </p:spPr>
        <p:txBody>
          <a:bodyPr>
            <a:normAutofit fontScale="92500" lnSpcReduction="20000"/>
          </a:bodyPr>
          <a:lstStyle/>
          <a:p>
            <a:r>
              <a:rPr lang="en-US" dirty="0">
                <a:effectLst/>
              </a:rPr>
              <a:t>Planned Capital = $25,000 (without any allowance for overlap) otherwise $37,500</a:t>
            </a:r>
          </a:p>
          <a:p>
            <a:pPr lvl="1"/>
            <a:r>
              <a:rPr lang="en-US" dirty="0">
                <a:effectLst/>
              </a:rPr>
              <a:t>A position generally is closed before the next one is scaled in to full size, yet not always so in low IV environments.</a:t>
            </a:r>
          </a:p>
          <a:p>
            <a:r>
              <a:rPr lang="en-US" dirty="0">
                <a:effectLst/>
              </a:rPr>
              <a:t>Profit Targets </a:t>
            </a:r>
          </a:p>
          <a:p>
            <a:pPr lvl="1"/>
            <a:r>
              <a:rPr lang="en-US" dirty="0">
                <a:effectLst/>
              </a:rPr>
              <a:t>• &gt; 35 DTE :	$2500 (10% on PC)</a:t>
            </a:r>
          </a:p>
          <a:p>
            <a:pPr lvl="1"/>
            <a:r>
              <a:rPr lang="en-US" dirty="0">
                <a:effectLst/>
              </a:rPr>
              <a:t>• 28 - 35 DTE : 	$2000 (8% on PC)</a:t>
            </a:r>
          </a:p>
          <a:p>
            <a:pPr lvl="1"/>
            <a:r>
              <a:rPr lang="en-US" dirty="0">
                <a:effectLst/>
              </a:rPr>
              <a:t>• 21 - 27 DTE : 	$1500 (6% on PC)</a:t>
            </a:r>
          </a:p>
          <a:p>
            <a:pPr lvl="1"/>
            <a:r>
              <a:rPr lang="en-US" dirty="0">
                <a:effectLst/>
              </a:rPr>
              <a:t>• &lt; 21 DTE : 	$1000 (4% on PC)</a:t>
            </a:r>
          </a:p>
          <a:p>
            <a:pPr lvl="1"/>
            <a:r>
              <a:rPr lang="en-US" dirty="0">
                <a:effectLst/>
              </a:rPr>
              <a:t>Then for the brave, when Gamma starts kicking in</a:t>
            </a:r>
            <a:r>
              <a:rPr lang="is-IS" dirty="0">
                <a:effectLst/>
              </a:rPr>
              <a:t>…</a:t>
            </a:r>
          </a:p>
          <a:p>
            <a:r>
              <a:rPr lang="is-IS" dirty="0">
                <a:effectLst/>
              </a:rPr>
              <a:t>Loss Control</a:t>
            </a:r>
          </a:p>
          <a:p>
            <a:pPr lvl="1"/>
            <a:r>
              <a:rPr lang="is-IS" dirty="0">
                <a:effectLst/>
              </a:rPr>
              <a:t>Exit on 10% loss (or less)</a:t>
            </a:r>
            <a:endParaRPr lang="en-US" dirty="0">
              <a:effectLst/>
            </a:endParaRPr>
          </a:p>
        </p:txBody>
      </p:sp>
    </p:spTree>
    <p:extLst>
      <p:ext uri="{BB962C8B-B14F-4D97-AF65-F5344CB8AC3E}">
        <p14:creationId xmlns:p14="http://schemas.microsoft.com/office/powerpoint/2010/main" val="31093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24D7EBE-6CC0-2441-898A-3B3D04CED82B}"/>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0905" y="1716066"/>
            <a:ext cx="8934997" cy="4847572"/>
          </a:xfrm>
        </p:spPr>
      </p:pic>
      <p:sp>
        <p:nvSpPr>
          <p:cNvPr id="2" name="Title 1"/>
          <p:cNvSpPr>
            <a:spLocks noGrp="1"/>
          </p:cNvSpPr>
          <p:nvPr>
            <p:ph type="title"/>
          </p:nvPr>
        </p:nvSpPr>
        <p:spPr/>
        <p:txBody>
          <a:bodyPr/>
          <a:lstStyle/>
          <a:p>
            <a:r>
              <a:rPr lang="en-GB" sz="5400" dirty="0"/>
              <a:t>Market View</a:t>
            </a:r>
            <a:br>
              <a:rPr lang="en-US" sz="1200" dirty="0">
                <a:effectLst/>
              </a:rPr>
            </a:br>
            <a:endParaRPr lang="en-GB" sz="1200" dirty="0"/>
          </a:p>
        </p:txBody>
      </p:sp>
      <p:sp>
        <p:nvSpPr>
          <p:cNvPr id="6" name="TextBox 5"/>
          <p:cNvSpPr txBox="1"/>
          <p:nvPr/>
        </p:nvSpPr>
        <p:spPr>
          <a:xfrm>
            <a:off x="110905" y="3046158"/>
            <a:ext cx="3694217" cy="1200329"/>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Tools:</a:t>
            </a:r>
          </a:p>
          <a:p>
            <a:r>
              <a:rPr lang="en-GB" b="1" dirty="0">
                <a:latin typeface="Tahoma" panose="020B0604030504040204" pitchFamily="34" charset="0"/>
                <a:ea typeface="Tahoma" panose="020B0604030504040204" pitchFamily="34" charset="0"/>
                <a:cs typeface="Tahoma" panose="020B0604030504040204" pitchFamily="34" charset="0"/>
              </a:rPr>
              <a:t>ALMA, BB, Fibs and common</a:t>
            </a:r>
          </a:p>
          <a:p>
            <a:r>
              <a:rPr lang="en-GB" b="1" dirty="0">
                <a:latin typeface="Tahoma" panose="020B0604030504040204" pitchFamily="34" charset="0"/>
                <a:ea typeface="Tahoma" panose="020B0604030504040204" pitchFamily="34" charset="0"/>
                <a:cs typeface="Tahoma" panose="020B0604030504040204" pitchFamily="34" charset="0"/>
              </a:rPr>
              <a:t>Graphical patterns (e.g. channels, pennants etc.)</a:t>
            </a:r>
          </a:p>
        </p:txBody>
      </p:sp>
      <p:sp>
        <p:nvSpPr>
          <p:cNvPr id="7" name="TextBox 6"/>
          <p:cNvSpPr txBox="1"/>
          <p:nvPr/>
        </p:nvSpPr>
        <p:spPr>
          <a:xfrm>
            <a:off x="1283278" y="2642532"/>
            <a:ext cx="2855269" cy="369332"/>
          </a:xfrm>
          <a:prstGeom prst="rect">
            <a:avLst/>
          </a:prstGeom>
          <a:noFill/>
          <a:ln>
            <a:solidFill>
              <a:schemeClr val="tx2"/>
            </a:solidFill>
          </a:ln>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Jul 27th after the close</a:t>
            </a:r>
          </a:p>
        </p:txBody>
      </p:sp>
      <p:sp>
        <p:nvSpPr>
          <p:cNvPr id="15" name="Rounded Rectangle 14">
            <a:extLst>
              <a:ext uri="{FF2B5EF4-FFF2-40B4-BE49-F238E27FC236}">
                <a16:creationId xmlns:a16="http://schemas.microsoft.com/office/drawing/2014/main" id="{E44AD7F4-71C1-0E42-B6D9-5417BF706056}"/>
              </a:ext>
            </a:extLst>
          </p:cNvPr>
          <p:cNvSpPr/>
          <p:nvPr/>
        </p:nvSpPr>
        <p:spPr>
          <a:xfrm>
            <a:off x="110905" y="1716066"/>
            <a:ext cx="1354640" cy="313151"/>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DDD79871-B840-094F-9D47-F13AF4F57877}"/>
              </a:ext>
            </a:extLst>
          </p:cNvPr>
          <p:cNvCxnSpPr/>
          <p:nvPr/>
        </p:nvCxnSpPr>
        <p:spPr>
          <a:xfrm>
            <a:off x="8217074" y="3206663"/>
            <a:ext cx="160163" cy="638827"/>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09E7C3F-0987-7F49-98B2-F0C5DC2D9BE0}"/>
              </a:ext>
            </a:extLst>
          </p:cNvPr>
          <p:cNvSpPr txBox="1"/>
          <p:nvPr/>
        </p:nvSpPr>
        <p:spPr>
          <a:xfrm>
            <a:off x="7833658" y="3785909"/>
            <a:ext cx="1087157" cy="707886"/>
          </a:xfrm>
          <a:prstGeom prst="rect">
            <a:avLst/>
          </a:prstGeom>
          <a:noFill/>
        </p:spPr>
        <p:txBody>
          <a:bodyPr wrap="none" rtlCol="0">
            <a:spAutoFit/>
          </a:bodyPr>
          <a:lstStyle/>
          <a:p>
            <a:pPr algn="ctr"/>
            <a:r>
              <a:rPr lang="fr-FR" sz="2000" b="1" dirty="0">
                <a:latin typeface="Tahoma" panose="020B0604030504040204" pitchFamily="34" charset="0"/>
                <a:ea typeface="Tahoma" panose="020B0604030504040204" pitchFamily="34" charset="0"/>
                <a:cs typeface="Tahoma" panose="020B0604030504040204" pitchFamily="34" charset="0"/>
              </a:rPr>
              <a:t>?</a:t>
            </a:r>
            <a:br>
              <a:rPr lang="fr-FR" sz="2000" b="1" dirty="0">
                <a:latin typeface="Tahoma" panose="020B0604030504040204" pitchFamily="34" charset="0"/>
                <a:ea typeface="Tahoma" panose="020B0604030504040204" pitchFamily="34" charset="0"/>
                <a:cs typeface="Tahoma" panose="020B0604030504040204" pitchFamily="34" charset="0"/>
              </a:rPr>
            </a:br>
            <a:r>
              <a:rPr lang="fr-FR" sz="2000" b="1" dirty="0">
                <a:latin typeface="Tahoma" panose="020B0604030504040204" pitchFamily="34" charset="0"/>
                <a:ea typeface="Tahoma" panose="020B0604030504040204" pitchFamily="34" charset="0"/>
                <a:cs typeface="Tahoma" panose="020B0604030504040204" pitchFamily="34" charset="0"/>
              </a:rPr>
              <a:t>(AAPL)</a:t>
            </a:r>
          </a:p>
        </p:txBody>
      </p:sp>
    </p:spTree>
    <p:extLst>
      <p:ext uri="{BB962C8B-B14F-4D97-AF65-F5344CB8AC3E}">
        <p14:creationId xmlns:p14="http://schemas.microsoft.com/office/powerpoint/2010/main" val="27829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Routine</a:t>
            </a:r>
          </a:p>
        </p:txBody>
      </p:sp>
      <p:sp>
        <p:nvSpPr>
          <p:cNvPr id="3" name="Content Placeholder 2"/>
          <p:cNvSpPr>
            <a:spLocks noGrp="1"/>
          </p:cNvSpPr>
          <p:nvPr>
            <p:ph idx="1"/>
          </p:nvPr>
        </p:nvSpPr>
        <p:spPr>
          <a:xfrm>
            <a:off x="765175" y="1740877"/>
            <a:ext cx="7612064" cy="4624753"/>
          </a:xfrm>
        </p:spPr>
        <p:txBody>
          <a:bodyPr>
            <a:normAutofit lnSpcReduction="10000"/>
          </a:bodyPr>
          <a:lstStyle/>
          <a:p>
            <a:pPr marL="342900" lvl="1" indent="-342900">
              <a:spcBef>
                <a:spcPts val="2000"/>
              </a:spcBef>
            </a:pPr>
            <a:r>
              <a:rPr lang="en-GB" dirty="0"/>
              <a:t>Check futures market for overnight gap</a:t>
            </a:r>
          </a:p>
          <a:p>
            <a:pPr marL="342900" lvl="1" indent="-342900">
              <a:spcBef>
                <a:spcPts val="2000"/>
              </a:spcBef>
            </a:pPr>
            <a:r>
              <a:rPr lang="en-GB" dirty="0"/>
              <a:t>Economic News (… and tweets …)</a:t>
            </a:r>
          </a:p>
          <a:p>
            <a:pPr marL="342900" lvl="1" indent="-342900">
              <a:spcBef>
                <a:spcPts val="2000"/>
              </a:spcBef>
            </a:pPr>
            <a:r>
              <a:rPr lang="en-GB" dirty="0"/>
              <a:t>Volatility Regime</a:t>
            </a:r>
          </a:p>
          <a:p>
            <a:pPr marL="342900" lvl="1" indent="-342900">
              <a:spcBef>
                <a:spcPts val="2000"/>
              </a:spcBef>
            </a:pPr>
            <a:r>
              <a:rPr lang="en-GB" dirty="0"/>
              <a:t>If managed once a day (10 AM or 3 PM): </a:t>
            </a:r>
          </a:p>
          <a:p>
            <a:pPr lvl="1"/>
            <a:r>
              <a:rPr lang="en-GB" dirty="0"/>
              <a:t>Stick to the rules (no specific market view)</a:t>
            </a:r>
          </a:p>
          <a:p>
            <a:pPr lvl="1"/>
            <a:r>
              <a:rPr lang="en-GB" dirty="0"/>
              <a:t>Recommended for beginners or traders who have a day job</a:t>
            </a:r>
          </a:p>
          <a:p>
            <a:pPr lvl="1"/>
            <a:r>
              <a:rPr lang="en-GB" dirty="0"/>
              <a:t>Trade / Adjust when market has settled</a:t>
            </a:r>
          </a:p>
          <a:p>
            <a:r>
              <a:rPr lang="en-GB" dirty="0"/>
              <a:t>If managed twice a day (recommended):</a:t>
            </a:r>
          </a:p>
          <a:p>
            <a:pPr lvl="1"/>
            <a:r>
              <a:rPr lang="en-GB" dirty="0"/>
              <a:t>10 AM and 3 PM</a:t>
            </a:r>
          </a:p>
        </p:txBody>
      </p:sp>
    </p:spTree>
    <p:extLst>
      <p:ext uri="{BB962C8B-B14F-4D97-AF65-F5344CB8AC3E}">
        <p14:creationId xmlns:p14="http://schemas.microsoft.com/office/powerpoint/2010/main" val="238045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Can we adapt alert levels ?</a:t>
            </a:r>
          </a:p>
        </p:txBody>
      </p:sp>
      <p:sp>
        <p:nvSpPr>
          <p:cNvPr id="3" name="Content Placeholder 2"/>
          <p:cNvSpPr>
            <a:spLocks noGrp="1"/>
          </p:cNvSpPr>
          <p:nvPr>
            <p:ph idx="1"/>
          </p:nvPr>
        </p:nvSpPr>
        <p:spPr/>
        <p:txBody>
          <a:bodyPr>
            <a:normAutofit/>
          </a:bodyPr>
          <a:lstStyle/>
          <a:p>
            <a:r>
              <a:rPr lang="en-GB" dirty="0"/>
              <a:t>Market Neutral = “Theta play” under the tent</a:t>
            </a:r>
          </a:p>
          <a:p>
            <a:pPr lvl="1"/>
            <a:r>
              <a:rPr lang="en-GB" dirty="0"/>
              <a:t>Some traders may accept more volatile P&amp;L or</a:t>
            </a:r>
          </a:p>
          <a:p>
            <a:pPr lvl="1"/>
            <a:r>
              <a:rPr lang="en-GB" dirty="0"/>
              <a:t>Use more TA (e.g. support/resistance levels as shown on previous slide) to adjust delta limits and alerts.</a:t>
            </a:r>
          </a:p>
          <a:p>
            <a:pPr lvl="1"/>
            <a:r>
              <a:rPr lang="en-GB" dirty="0"/>
              <a:t>Also note that indices follow the general mean reversion rule.</a:t>
            </a:r>
          </a:p>
          <a:p>
            <a:r>
              <a:rPr lang="en-GB" dirty="0"/>
              <a:t>Optimal range : between the “horns”</a:t>
            </a:r>
          </a:p>
          <a:p>
            <a:r>
              <a:rPr lang="en-GB" dirty="0"/>
              <a:t>Use common sense !</a:t>
            </a:r>
          </a:p>
          <a:p>
            <a:pPr lvl="1"/>
            <a:r>
              <a:rPr lang="en-GB" dirty="0"/>
              <a:t>This comes with experience (alert service?)</a:t>
            </a:r>
          </a:p>
        </p:txBody>
      </p:sp>
    </p:spTree>
    <p:extLst>
      <p:ext uri="{BB962C8B-B14F-4D97-AF65-F5344CB8AC3E}">
        <p14:creationId xmlns:p14="http://schemas.microsoft.com/office/powerpoint/2010/main" val="29840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Part 1</a:t>
            </a:r>
          </a:p>
        </p:txBody>
      </p:sp>
      <p:sp>
        <p:nvSpPr>
          <p:cNvPr id="3" name="Content Placeholder 2"/>
          <p:cNvSpPr>
            <a:spLocks noGrp="1"/>
          </p:cNvSpPr>
          <p:nvPr>
            <p:ph idx="1"/>
          </p:nvPr>
        </p:nvSpPr>
        <p:spPr/>
        <p:txBody>
          <a:bodyPr/>
          <a:lstStyle/>
          <a:p>
            <a:r>
              <a:rPr lang="en-GB" dirty="0"/>
              <a:t>We have seen the following in Part 1:</a:t>
            </a:r>
          </a:p>
          <a:p>
            <a:pPr lvl="1"/>
            <a:r>
              <a:rPr lang="en-GB" dirty="0"/>
              <a:t>The Rhino is a versatile hedged Put BWB</a:t>
            </a:r>
          </a:p>
          <a:p>
            <a:pPr lvl="2"/>
            <a:r>
              <a:rPr lang="en-GB" dirty="0"/>
              <a:t>Applicable to RUT, SPX, ES as well as related trackers.</a:t>
            </a:r>
          </a:p>
          <a:p>
            <a:pPr lvl="1"/>
            <a:r>
              <a:rPr lang="en-GB" dirty="0"/>
              <a:t>Managed by Greeks, assisted by a market view.</a:t>
            </a:r>
          </a:p>
          <a:p>
            <a:pPr lvl="1"/>
            <a:r>
              <a:rPr lang="en-GB" dirty="0"/>
              <a:t>Simple Delta guidelines to keep T+0 to T+7 flat.</a:t>
            </a:r>
          </a:p>
          <a:p>
            <a:pPr lvl="1"/>
            <a:r>
              <a:rPr lang="en-GB" dirty="0"/>
              <a:t>Scale-in by 56 DTE to add Theta to the trade.</a:t>
            </a:r>
          </a:p>
          <a:p>
            <a:pPr lvl="1"/>
            <a:r>
              <a:rPr lang="en-GB" dirty="0"/>
              <a:t>Most usual upside adjustment: Call Calendars.</a:t>
            </a:r>
          </a:p>
          <a:p>
            <a:pPr lvl="1"/>
            <a:r>
              <a:rPr lang="en-GB" dirty="0"/>
              <a:t>Recommended management: Twice a day.</a:t>
            </a:r>
          </a:p>
          <a:p>
            <a:pPr lvl="1"/>
            <a:endParaRPr lang="en-GB" dirty="0"/>
          </a:p>
        </p:txBody>
      </p:sp>
    </p:spTree>
    <p:extLst>
      <p:ext uri="{BB962C8B-B14F-4D97-AF65-F5344CB8AC3E}">
        <p14:creationId xmlns:p14="http://schemas.microsoft.com/office/powerpoint/2010/main" val="74126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2: Trade Evolution</a:t>
            </a:r>
          </a:p>
        </p:txBody>
      </p:sp>
      <p:sp>
        <p:nvSpPr>
          <p:cNvPr id="3" name="Content Placeholder 2"/>
          <p:cNvSpPr>
            <a:spLocks noGrp="1"/>
          </p:cNvSpPr>
          <p:nvPr>
            <p:ph idx="1"/>
          </p:nvPr>
        </p:nvSpPr>
        <p:spPr/>
        <p:txBody>
          <a:bodyPr>
            <a:normAutofit lnSpcReduction="10000"/>
          </a:bodyPr>
          <a:lstStyle/>
          <a:p>
            <a:pPr lvl="1"/>
            <a:r>
              <a:rPr lang="en-GB" dirty="0"/>
              <a:t>Digging deeper</a:t>
            </a:r>
          </a:p>
          <a:p>
            <a:pPr lvl="2"/>
            <a:r>
              <a:rPr lang="en-GB" dirty="0"/>
              <a:t>A Rhino is a Rhino is a Rhino, or is it ?</a:t>
            </a:r>
          </a:p>
          <a:p>
            <a:pPr lvl="1"/>
            <a:r>
              <a:rPr lang="en-GB" dirty="0"/>
              <a:t>Dynamics for the two major underlying symbols (RUT and SPX) are slightly different</a:t>
            </a:r>
          </a:p>
          <a:p>
            <a:pPr lvl="2"/>
            <a:r>
              <a:rPr lang="en-GB" dirty="0"/>
              <a:t>SPX exhibits more skew than RUT, and more so on larger wing sizes.</a:t>
            </a:r>
          </a:p>
          <a:p>
            <a:pPr lvl="1"/>
            <a:r>
              <a:rPr lang="en-GB" dirty="0"/>
              <a:t>Does one want to “trade the hedge” ?</a:t>
            </a:r>
          </a:p>
          <a:p>
            <a:pPr lvl="2"/>
            <a:r>
              <a:rPr lang="en-GB" dirty="0"/>
              <a:t>A BWB strategy can be assisted by a good tent-widening technique, but how far are we prepared to go ?</a:t>
            </a:r>
          </a:p>
          <a:p>
            <a:pPr lvl="1"/>
            <a:r>
              <a:rPr lang="en-GB" dirty="0"/>
              <a:t>Incorporating adjustments or even setups from “like-minded” strategies.</a:t>
            </a:r>
          </a:p>
          <a:p>
            <a:pPr lvl="2"/>
            <a:r>
              <a:rPr lang="en-GB" dirty="0"/>
              <a:t>For instance RTT in its original format.</a:t>
            </a:r>
          </a:p>
          <a:p>
            <a:pPr lvl="1"/>
            <a:endParaRPr lang="en-GB" dirty="0"/>
          </a:p>
        </p:txBody>
      </p:sp>
    </p:spTree>
    <p:extLst>
      <p:ext uri="{BB962C8B-B14F-4D97-AF65-F5344CB8AC3E}">
        <p14:creationId xmlns:p14="http://schemas.microsoft.com/office/powerpoint/2010/main" val="222630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7669-14E4-D046-827B-C45753CF765C}"/>
              </a:ext>
            </a:extLst>
          </p:cNvPr>
          <p:cNvSpPr>
            <a:spLocks noGrp="1"/>
          </p:cNvSpPr>
          <p:nvPr>
            <p:ph type="title"/>
          </p:nvPr>
        </p:nvSpPr>
        <p:spPr/>
        <p:txBody>
          <a:bodyPr/>
          <a:lstStyle/>
          <a:p>
            <a:r>
              <a:rPr lang="en-GB" dirty="0"/>
              <a:t>Rollback Risk</a:t>
            </a:r>
          </a:p>
        </p:txBody>
      </p:sp>
      <p:sp>
        <p:nvSpPr>
          <p:cNvPr id="6" name="Content Placeholder 5">
            <a:extLst>
              <a:ext uri="{FF2B5EF4-FFF2-40B4-BE49-F238E27FC236}">
                <a16:creationId xmlns:a16="http://schemas.microsoft.com/office/drawing/2014/main" id="{563643A9-60B8-D444-B350-6DD391D6A660}"/>
              </a:ext>
            </a:extLst>
          </p:cNvPr>
          <p:cNvSpPr>
            <a:spLocks noGrp="1"/>
          </p:cNvSpPr>
          <p:nvPr>
            <p:ph idx="1"/>
          </p:nvPr>
        </p:nvSpPr>
        <p:spPr>
          <a:xfrm>
            <a:off x="765175" y="1686169"/>
            <a:ext cx="7612064" cy="5041900"/>
          </a:xfrm>
        </p:spPr>
        <p:txBody>
          <a:bodyPr/>
          <a:lstStyle/>
          <a:p>
            <a:r>
              <a:rPr lang="en-GB" dirty="0"/>
              <a:t>Cost ? </a:t>
            </a:r>
          </a:p>
          <a:p>
            <a:r>
              <a:rPr lang="en-GB" dirty="0"/>
              <a:t>What if the market bounces (whipsaw) ?</a:t>
            </a:r>
          </a:p>
        </p:txBody>
      </p:sp>
      <p:graphicFrame>
        <p:nvGraphicFramePr>
          <p:cNvPr id="7" name="Content Placeholder 6">
            <a:extLst>
              <a:ext uri="{FF2B5EF4-FFF2-40B4-BE49-F238E27FC236}">
                <a16:creationId xmlns:a16="http://schemas.microsoft.com/office/drawing/2014/main" id="{5536E4AC-1D04-464F-A136-A7B644DF6056}"/>
              </a:ext>
            </a:extLst>
          </p:cNvPr>
          <p:cNvGraphicFramePr>
            <a:graphicFrameLocks/>
          </p:cNvGraphicFramePr>
          <p:nvPr>
            <p:extLst>
              <p:ext uri="{D42A27DB-BD31-4B8C-83A1-F6EECF244321}">
                <p14:modId xmlns:p14="http://schemas.microsoft.com/office/powerpoint/2010/main" val="791061143"/>
              </p:ext>
            </p:extLst>
          </p:nvPr>
        </p:nvGraphicFramePr>
        <p:xfrm>
          <a:off x="765175" y="2819400"/>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LOW-MEDIUM</a:t>
                      </a:r>
                    </a:p>
                  </a:txBody>
                  <a:tcPr anchor="ctr">
                    <a:solidFill>
                      <a:srgbClr val="FFC000"/>
                    </a:solidFill>
                  </a:tcPr>
                </a:tc>
                <a:tc>
                  <a:txBody>
                    <a:bodyPr/>
                    <a:lstStyle/>
                    <a:p>
                      <a:pPr algn="ctr"/>
                      <a:r>
                        <a:rPr lang="en-GB" noProof="0" dirty="0"/>
                        <a:t>MEDIUM</a:t>
                      </a:r>
                    </a:p>
                  </a:txBody>
                  <a:tcPr anchor="ctr">
                    <a:solidFill>
                      <a:srgbClr val="C00000"/>
                    </a:solidFill>
                  </a:tcPr>
                </a:tc>
                <a:tc>
                  <a:txBody>
                    <a:bodyPr/>
                    <a:lstStyle/>
                    <a:p>
                      <a:pPr algn="ctr"/>
                      <a:r>
                        <a:rPr lang="en-GB" noProof="0" dirty="0"/>
                        <a:t>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extLst>
                  <a:ext uri="{0D108BD9-81ED-4DB2-BD59-A6C34878D82A}">
                    <a16:rowId xmlns:a16="http://schemas.microsoft.com/office/drawing/2014/main" val="1624360885"/>
                  </a:ext>
                </a:extLst>
              </a:tr>
            </a:tbl>
          </a:graphicData>
        </a:graphic>
      </p:graphicFrame>
    </p:spTree>
    <p:extLst>
      <p:ext uri="{BB962C8B-B14F-4D97-AF65-F5344CB8AC3E}">
        <p14:creationId xmlns:p14="http://schemas.microsoft.com/office/powerpoint/2010/main" val="34545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6B72FA-23BB-4B73-B376-7D3CBF22C99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6185390" y="742950"/>
            <a:ext cx="3701562" cy="2215660"/>
          </a:xfrm>
          <a:prstGeom prst="rect">
            <a:avLst/>
          </a:prstGeom>
        </p:spPr>
      </p:pic>
      <p:sp>
        <p:nvSpPr>
          <p:cNvPr id="2" name="Title 1"/>
          <p:cNvSpPr>
            <a:spLocks noGrp="1"/>
          </p:cNvSpPr>
          <p:nvPr>
            <p:ph type="title"/>
          </p:nvPr>
        </p:nvSpPr>
        <p:spPr>
          <a:xfrm>
            <a:off x="765174" y="79468"/>
            <a:ext cx="5338847" cy="1417638"/>
          </a:xfrm>
        </p:spPr>
        <p:txBody>
          <a:bodyPr/>
          <a:lstStyle/>
          <a:p>
            <a:r>
              <a:rPr lang="en-GB" dirty="0"/>
              <a:t>Qui </a:t>
            </a:r>
            <a:r>
              <a:rPr lang="en-GB" dirty="0" err="1"/>
              <a:t>suis</a:t>
            </a:r>
            <a:r>
              <a:rPr lang="en-GB" dirty="0"/>
              <a:t> je ?</a:t>
            </a:r>
          </a:p>
        </p:txBody>
      </p:sp>
      <p:sp>
        <p:nvSpPr>
          <p:cNvPr id="3" name="Content Placeholder 2"/>
          <p:cNvSpPr>
            <a:spLocks noGrp="1"/>
          </p:cNvSpPr>
          <p:nvPr>
            <p:ph idx="1"/>
          </p:nvPr>
        </p:nvSpPr>
        <p:spPr>
          <a:xfrm>
            <a:off x="765175" y="2787953"/>
            <a:ext cx="7612064" cy="3464928"/>
          </a:xfrm>
        </p:spPr>
        <p:txBody>
          <a:bodyPr>
            <a:normAutofit/>
          </a:bodyPr>
          <a:lstStyle/>
          <a:p>
            <a:r>
              <a:rPr lang="en-GB" dirty="0"/>
              <a:t>Long trading experience as a quant </a:t>
            </a:r>
            <a:br>
              <a:rPr lang="en-GB" dirty="0"/>
            </a:br>
            <a:r>
              <a:rPr lang="en-GB" dirty="0"/>
              <a:t>(pattern matching, AI) as well as trading </a:t>
            </a:r>
            <a:br>
              <a:rPr lang="en-GB" dirty="0"/>
            </a:br>
            <a:r>
              <a:rPr lang="en-GB" dirty="0"/>
              <a:t>various asset classes.</a:t>
            </a:r>
          </a:p>
          <a:p>
            <a:r>
              <a:rPr lang="en-GB" dirty="0"/>
              <a:t>Any strategy is always a reflection of its designer’s then its user’s personality i.e. </a:t>
            </a:r>
            <a:r>
              <a:rPr lang="en-GB" b="1" dirty="0"/>
              <a:t>learn over time to make it your own</a:t>
            </a:r>
            <a:r>
              <a:rPr lang="en-GB" dirty="0"/>
              <a:t>.  I live by that rule.</a:t>
            </a:r>
          </a:p>
          <a:p>
            <a:r>
              <a:rPr lang="en-GB" dirty="0"/>
              <a:t>Rhino mentor for CD then </a:t>
            </a:r>
            <a:r>
              <a:rPr lang="en-GB" dirty="0" err="1"/>
              <a:t>Aeromir</a:t>
            </a:r>
            <a:endParaRPr lang="en-US" dirty="0">
              <a:sym typeface="Wingdings"/>
            </a:endParaRPr>
          </a:p>
          <a:p>
            <a:endParaRPr lang="en-GB" dirty="0"/>
          </a:p>
        </p:txBody>
      </p:sp>
    </p:spTree>
    <p:extLst>
      <p:ext uri="{BB962C8B-B14F-4D97-AF65-F5344CB8AC3E}">
        <p14:creationId xmlns:p14="http://schemas.microsoft.com/office/powerpoint/2010/main" val="74422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Reminder: Rollover Risk</a:t>
            </a:r>
          </a:p>
        </p:txBody>
      </p:sp>
      <p:graphicFrame>
        <p:nvGraphicFramePr>
          <p:cNvPr id="7" name="Content Placeholder 6">
            <a:extLst>
              <a:ext uri="{FF2B5EF4-FFF2-40B4-BE49-F238E27FC236}">
                <a16:creationId xmlns:a16="http://schemas.microsoft.com/office/drawing/2014/main" id="{2353CE80-AFD9-2C4A-90C6-C89C82CAB932}"/>
              </a:ext>
            </a:extLst>
          </p:cNvPr>
          <p:cNvGraphicFramePr>
            <a:graphicFrameLocks noGrp="1"/>
          </p:cNvGraphicFramePr>
          <p:nvPr>
            <p:ph idx="1"/>
            <p:extLst>
              <p:ext uri="{D42A27DB-BD31-4B8C-83A1-F6EECF244321}">
                <p14:modId xmlns:p14="http://schemas.microsoft.com/office/powerpoint/2010/main" val="3873617130"/>
              </p:ext>
            </p:extLst>
          </p:nvPr>
        </p:nvGraphicFramePr>
        <p:xfrm>
          <a:off x="765175" y="2887785"/>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tc>
                  <a:txBody>
                    <a:bodyPr/>
                    <a:lstStyle/>
                    <a:p>
                      <a:pPr algn="ctr"/>
                      <a:r>
                        <a:rPr lang="en-GB" noProof="0" dirty="0"/>
                        <a:t>VERY 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extLst>
                  <a:ext uri="{0D108BD9-81ED-4DB2-BD59-A6C34878D82A}">
                    <a16:rowId xmlns:a16="http://schemas.microsoft.com/office/drawing/2014/main" val="1624360885"/>
                  </a:ext>
                </a:extLst>
              </a:tr>
            </a:tbl>
          </a:graphicData>
        </a:graphic>
      </p:graphicFrame>
      <p:sp>
        <p:nvSpPr>
          <p:cNvPr id="4" name="Content Placeholder 5">
            <a:extLst>
              <a:ext uri="{FF2B5EF4-FFF2-40B4-BE49-F238E27FC236}">
                <a16:creationId xmlns:a16="http://schemas.microsoft.com/office/drawing/2014/main" id="{B4A86801-DE2A-4975-A14A-07990CB1E03E}"/>
              </a:ext>
            </a:extLst>
          </p:cNvPr>
          <p:cNvSpPr txBox="1">
            <a:spLocks/>
          </p:cNvSpPr>
          <p:nvPr/>
        </p:nvSpPr>
        <p:spPr>
          <a:xfrm>
            <a:off x="765175" y="1686169"/>
            <a:ext cx="7612064" cy="50419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GB" dirty="0"/>
              <a:t>Rollover is not part of the Rhino rules</a:t>
            </a:r>
          </a:p>
          <a:p>
            <a:pPr lvl="1"/>
            <a:r>
              <a:rPr lang="en-GB" dirty="0"/>
              <a:t>Pricing issues are still relevant (scaling in)</a:t>
            </a:r>
          </a:p>
          <a:p>
            <a:endParaRPr lang="en-GB" dirty="0"/>
          </a:p>
        </p:txBody>
      </p:sp>
    </p:spTree>
    <p:extLst>
      <p:ext uri="{BB962C8B-B14F-4D97-AF65-F5344CB8AC3E}">
        <p14:creationId xmlns:p14="http://schemas.microsoft.com/office/powerpoint/2010/main" val="278865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Real Issues with Rolls</a:t>
            </a:r>
          </a:p>
        </p:txBody>
      </p:sp>
      <p:sp>
        <p:nvSpPr>
          <p:cNvPr id="4" name="Content Placeholder 3">
            <a:extLst>
              <a:ext uri="{FF2B5EF4-FFF2-40B4-BE49-F238E27FC236}">
                <a16:creationId xmlns:a16="http://schemas.microsoft.com/office/drawing/2014/main" id="{918B0166-C09D-DB49-8353-E31ECDC84462}"/>
              </a:ext>
            </a:extLst>
          </p:cNvPr>
          <p:cNvSpPr>
            <a:spLocks noGrp="1"/>
          </p:cNvSpPr>
          <p:nvPr>
            <p:ph idx="1"/>
          </p:nvPr>
        </p:nvSpPr>
        <p:spPr/>
        <p:txBody>
          <a:bodyPr/>
          <a:lstStyle/>
          <a:p>
            <a:r>
              <a:rPr lang="en-GB" dirty="0"/>
              <a:t>What is a normal IV level ?</a:t>
            </a:r>
          </a:p>
          <a:p>
            <a:r>
              <a:rPr lang="en-GB" dirty="0"/>
              <a:t>Should we be more careful when IV &lt; SV ?</a:t>
            </a:r>
          </a:p>
          <a:p>
            <a:pPr lvl="1"/>
            <a:r>
              <a:rPr lang="en-GB" dirty="0"/>
              <a:t>Most traders seem to ignore this unusual situation</a:t>
            </a:r>
          </a:p>
          <a:p>
            <a:pPr lvl="1"/>
            <a:endParaRPr lang="en-GB" dirty="0"/>
          </a:p>
          <a:p>
            <a:r>
              <a:rPr lang="en-GB" dirty="0"/>
              <a:t>Don’t trust examples that only show the safer cases</a:t>
            </a:r>
          </a:p>
          <a:p>
            <a:pPr lvl="1"/>
            <a:r>
              <a:rPr lang="en-GB" dirty="0"/>
              <a:t>If you apply a rollover / rollback rule only in « young » trades, there is a substantial chance you have the previous cycle still on and struggling !</a:t>
            </a:r>
          </a:p>
        </p:txBody>
      </p:sp>
    </p:spTree>
    <p:extLst>
      <p:ext uri="{BB962C8B-B14F-4D97-AF65-F5344CB8AC3E}">
        <p14:creationId xmlns:p14="http://schemas.microsoft.com/office/powerpoint/2010/main" val="213818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Volatility Environment</a:t>
            </a:r>
          </a:p>
        </p:txBody>
      </p:sp>
      <p:pic>
        <p:nvPicPr>
          <p:cNvPr id="7" name="Content Placeholder 6">
            <a:extLst>
              <a:ext uri="{FF2B5EF4-FFF2-40B4-BE49-F238E27FC236}">
                <a16:creationId xmlns:a16="http://schemas.microsoft.com/office/drawing/2014/main" id="{16AC9159-1A0E-4F81-8128-2E7BC14A539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9927" y="1978269"/>
            <a:ext cx="8599155" cy="4519246"/>
          </a:xfrm>
        </p:spPr>
      </p:pic>
      <p:sp>
        <p:nvSpPr>
          <p:cNvPr id="9" name="Rectangle: Rounded Corners 8">
            <a:extLst>
              <a:ext uri="{FF2B5EF4-FFF2-40B4-BE49-F238E27FC236}">
                <a16:creationId xmlns:a16="http://schemas.microsoft.com/office/drawing/2014/main" id="{26D68309-9792-4D12-894A-F4483BBFC566}"/>
              </a:ext>
            </a:extLst>
          </p:cNvPr>
          <p:cNvSpPr/>
          <p:nvPr/>
        </p:nvSpPr>
        <p:spPr>
          <a:xfrm>
            <a:off x="5961185" y="4000500"/>
            <a:ext cx="2672861" cy="1907931"/>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C108A42B-C7E2-4B07-90FD-3213FCC39685}"/>
              </a:ext>
            </a:extLst>
          </p:cNvPr>
          <p:cNvSpPr txBox="1"/>
          <p:nvPr/>
        </p:nvSpPr>
        <p:spPr>
          <a:xfrm>
            <a:off x="606669" y="2664069"/>
            <a:ext cx="3894993" cy="2031325"/>
          </a:xfrm>
          <a:prstGeom prst="rect">
            <a:avLst/>
          </a:prstGeom>
          <a:noFill/>
        </p:spPr>
        <p:txBody>
          <a:bodyPr wrap="square" rtlCol="0">
            <a:spAutoFit/>
          </a:bodyPr>
          <a:lstStyle/>
          <a:p>
            <a:r>
              <a:rPr lang="en-ZA" b="1" dirty="0">
                <a:latin typeface="Tahoma" panose="020B0604030504040204" pitchFamily="34" charset="0"/>
                <a:ea typeface="Tahoma" panose="020B0604030504040204" pitchFamily="34" charset="0"/>
                <a:cs typeface="Tahoma" panose="020B0604030504040204" pitchFamily="34" charset="0"/>
              </a:rPr>
              <a:t>Many traders choose to ignore an environment where SV &gt; IV.</a:t>
            </a:r>
            <a:br>
              <a:rPr lang="en-ZA" b="1" dirty="0">
                <a:latin typeface="Tahoma" panose="020B0604030504040204" pitchFamily="34" charset="0"/>
                <a:ea typeface="Tahoma" panose="020B0604030504040204" pitchFamily="34" charset="0"/>
                <a:cs typeface="Tahoma" panose="020B0604030504040204" pitchFamily="34" charset="0"/>
              </a:rPr>
            </a:br>
            <a:r>
              <a:rPr lang="en-ZA" b="1" dirty="0">
                <a:latin typeface="Tahoma" panose="020B0604030504040204" pitchFamily="34" charset="0"/>
                <a:ea typeface="Tahoma" panose="020B0604030504040204" pitchFamily="34" charset="0"/>
                <a:cs typeface="Tahoma" panose="020B0604030504040204" pitchFamily="34" charset="0"/>
              </a:rPr>
              <a:t>Should we really ?</a:t>
            </a:r>
          </a:p>
          <a:p>
            <a:endParaRPr lang="en-ZA" b="1" dirty="0">
              <a:latin typeface="Tahoma" panose="020B0604030504040204" pitchFamily="34" charset="0"/>
              <a:ea typeface="Tahoma" panose="020B0604030504040204" pitchFamily="34" charset="0"/>
              <a:cs typeface="Tahoma" panose="020B0604030504040204" pitchFamily="34" charset="0"/>
            </a:endParaRPr>
          </a:p>
          <a:p>
            <a:r>
              <a:rPr lang="en-ZA" b="1" dirty="0">
                <a:latin typeface="Tahoma" panose="020B0604030504040204" pitchFamily="34" charset="0"/>
                <a:ea typeface="Tahoma" panose="020B0604030504040204" pitchFamily="34" charset="0"/>
                <a:cs typeface="Tahoma" panose="020B0604030504040204" pitchFamily="34" charset="0"/>
              </a:rPr>
              <a:t>The Rhino can gain from occasional Vega hedging with Put Calendars.</a:t>
            </a:r>
          </a:p>
        </p:txBody>
      </p:sp>
      <p:sp>
        <p:nvSpPr>
          <p:cNvPr id="11" name="Rectangle: Rounded Corners 10">
            <a:extLst>
              <a:ext uri="{FF2B5EF4-FFF2-40B4-BE49-F238E27FC236}">
                <a16:creationId xmlns:a16="http://schemas.microsoft.com/office/drawing/2014/main" id="{056C7E4E-D365-4F39-A3A3-B58F8A7FFE0E}"/>
              </a:ext>
            </a:extLst>
          </p:cNvPr>
          <p:cNvSpPr/>
          <p:nvPr/>
        </p:nvSpPr>
        <p:spPr>
          <a:xfrm>
            <a:off x="3789485" y="2259623"/>
            <a:ext cx="1644161" cy="492369"/>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42466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Delta Alerts</a:t>
            </a:r>
          </a:p>
        </p:txBody>
      </p:sp>
      <p:sp>
        <p:nvSpPr>
          <p:cNvPr id="3" name="Content Placeholder 2"/>
          <p:cNvSpPr>
            <a:spLocks noGrp="1"/>
          </p:cNvSpPr>
          <p:nvPr>
            <p:ph idx="1"/>
          </p:nvPr>
        </p:nvSpPr>
        <p:spPr/>
        <p:txBody>
          <a:bodyPr>
            <a:normAutofit lnSpcReduction="10000"/>
          </a:bodyPr>
          <a:lstStyle/>
          <a:p>
            <a:pPr lvl="1"/>
            <a:r>
              <a:rPr lang="en-GB" dirty="0"/>
              <a:t>ALERTS</a:t>
            </a:r>
          </a:p>
          <a:p>
            <a:pPr lvl="2"/>
            <a:r>
              <a:rPr lang="en-GB" dirty="0"/>
              <a:t>UPSIDE</a:t>
            </a:r>
          </a:p>
          <a:p>
            <a:pPr lvl="3"/>
            <a:r>
              <a:rPr lang="en-GB" dirty="0"/>
              <a:t>Delta &gt; -5 per BWB inside the tent</a:t>
            </a:r>
          </a:p>
          <a:p>
            <a:pPr lvl="3"/>
            <a:r>
              <a:rPr lang="en-GB" dirty="0"/>
              <a:t>Delta &gt; -4 per BWB outside the tent </a:t>
            </a:r>
          </a:p>
          <a:p>
            <a:pPr lvl="2"/>
            <a:r>
              <a:rPr lang="en-GB" dirty="0"/>
              <a:t>DOWNSIDE</a:t>
            </a:r>
          </a:p>
          <a:p>
            <a:pPr lvl="3"/>
            <a:r>
              <a:rPr lang="en-GB" dirty="0"/>
              <a:t>Delta &lt; 25 irrespective of position size i.e.</a:t>
            </a:r>
          </a:p>
          <a:p>
            <a:pPr lvl="4"/>
            <a:r>
              <a:rPr lang="en-GB" dirty="0"/>
              <a:t>5 or less per BWB</a:t>
            </a:r>
          </a:p>
          <a:p>
            <a:pPr lvl="3"/>
            <a:r>
              <a:rPr lang="en-GB" dirty="0"/>
              <a:t>Warning when the lowest shorts are being passed</a:t>
            </a:r>
          </a:p>
          <a:p>
            <a:pPr lvl="3"/>
            <a:endParaRPr lang="en-GB" dirty="0"/>
          </a:p>
          <a:p>
            <a:pPr lvl="2"/>
            <a:r>
              <a:rPr lang="en-GB" dirty="0"/>
              <a:t>Same for RUT and SPX ?</a:t>
            </a:r>
          </a:p>
          <a:p>
            <a:pPr lvl="3"/>
            <a:r>
              <a:rPr lang="en-GB" dirty="0"/>
              <a:t>In normal IV environments otherwise account for skew (SPX) hence </a:t>
            </a:r>
            <a:r>
              <a:rPr lang="en-GB" b="1" dirty="0"/>
              <a:t>reduce Delta alerts for SPX</a:t>
            </a:r>
            <a:r>
              <a:rPr lang="en-GB" dirty="0"/>
              <a:t>.</a:t>
            </a:r>
          </a:p>
        </p:txBody>
      </p:sp>
    </p:spTree>
    <p:extLst>
      <p:ext uri="{BB962C8B-B14F-4D97-AF65-F5344CB8AC3E}">
        <p14:creationId xmlns:p14="http://schemas.microsoft.com/office/powerpoint/2010/main" val="341305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Adjusting after Take-Off (77-56DTE)</a:t>
            </a:r>
          </a:p>
        </p:txBody>
      </p:sp>
      <p:sp>
        <p:nvSpPr>
          <p:cNvPr id="3" name="Content Placeholder 2"/>
          <p:cNvSpPr>
            <a:spLocks noGrp="1"/>
          </p:cNvSpPr>
          <p:nvPr>
            <p:ph idx="1"/>
          </p:nvPr>
        </p:nvSpPr>
        <p:spPr/>
        <p:txBody>
          <a:bodyPr/>
          <a:lstStyle/>
          <a:p>
            <a:r>
              <a:rPr lang="en-GB" dirty="0"/>
              <a:t>Depending on IV environment</a:t>
            </a:r>
          </a:p>
          <a:p>
            <a:pPr lvl="1"/>
            <a:r>
              <a:rPr lang="en-GB" dirty="0"/>
              <a:t>Scale-In</a:t>
            </a:r>
          </a:p>
          <a:p>
            <a:pPr lvl="2"/>
            <a:r>
              <a:rPr lang="en-GB" dirty="0"/>
              <a:t>By 56 DTE, and preferably not too early either</a:t>
            </a:r>
          </a:p>
          <a:p>
            <a:pPr lvl="2"/>
            <a:r>
              <a:rPr lang="en-GB" dirty="0"/>
              <a:t>A down day is preferable</a:t>
            </a:r>
          </a:p>
          <a:p>
            <a:pPr lvl="1"/>
            <a:r>
              <a:rPr lang="en-GB" dirty="0"/>
              <a:t>Move shorts up or down</a:t>
            </a:r>
          </a:p>
          <a:p>
            <a:pPr lvl="2"/>
            <a:r>
              <a:rPr lang="en-GB" dirty="0"/>
              <a:t>If IV is very low, sometimes pull upper longs back (RH)</a:t>
            </a:r>
          </a:p>
          <a:p>
            <a:pPr lvl="1"/>
            <a:r>
              <a:rPr lang="en-GB" dirty="0"/>
              <a:t>Close trade and reposition</a:t>
            </a:r>
          </a:p>
          <a:p>
            <a:pPr lvl="2"/>
            <a:r>
              <a:rPr lang="en-GB" dirty="0"/>
              <a:t>The Rhino is naturally resilient on the downside (5 to 7%) so a good chance a rollback will be above breakeven point and sometimes nicely profitable.</a:t>
            </a:r>
          </a:p>
        </p:txBody>
      </p:sp>
    </p:spTree>
    <p:extLst>
      <p:ext uri="{BB962C8B-B14F-4D97-AF65-F5344CB8AC3E}">
        <p14:creationId xmlns:p14="http://schemas.microsoft.com/office/powerpoint/2010/main" val="276240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Cruising Altitude </a:t>
            </a:r>
            <a:br>
              <a:rPr lang="en-GB" dirty="0"/>
            </a:br>
            <a:r>
              <a:rPr lang="en-GB" dirty="0"/>
              <a:t>(56-35DTE)</a:t>
            </a:r>
          </a:p>
        </p:txBody>
      </p:sp>
      <p:sp>
        <p:nvSpPr>
          <p:cNvPr id="3" name="Content Placeholder 2"/>
          <p:cNvSpPr>
            <a:spLocks noGrp="1"/>
          </p:cNvSpPr>
          <p:nvPr>
            <p:ph idx="1"/>
          </p:nvPr>
        </p:nvSpPr>
        <p:spPr/>
        <p:txBody>
          <a:bodyPr/>
          <a:lstStyle/>
          <a:p>
            <a:r>
              <a:rPr lang="en-GB" dirty="0"/>
              <a:t>Check Greeks</a:t>
            </a:r>
          </a:p>
          <a:p>
            <a:pPr lvl="1"/>
            <a:r>
              <a:rPr lang="en-GB" dirty="0"/>
              <a:t>Market outlook (Daily Chart)</a:t>
            </a:r>
          </a:p>
          <a:p>
            <a:pPr lvl="1"/>
            <a:r>
              <a:rPr lang="en-GB" dirty="0"/>
              <a:t>Alerts</a:t>
            </a:r>
          </a:p>
          <a:p>
            <a:pPr lvl="1"/>
            <a:r>
              <a:rPr lang="en-GB" dirty="0"/>
              <a:t>Choice of adjustments (Calendars?)</a:t>
            </a:r>
          </a:p>
          <a:p>
            <a:r>
              <a:rPr lang="en-GB" dirty="0"/>
              <a:t>Check IV Skew</a:t>
            </a:r>
          </a:p>
          <a:p>
            <a:r>
              <a:rPr lang="en-GB" dirty="0"/>
              <a:t>Dissect your position</a:t>
            </a:r>
          </a:p>
          <a:p>
            <a:pPr lvl="1"/>
            <a:r>
              <a:rPr lang="en-GB" dirty="0"/>
              <a:t>Analyse verticals’ behaviour: PCS and PDS</a:t>
            </a:r>
          </a:p>
          <a:p>
            <a:pPr lvl="2"/>
            <a:r>
              <a:rPr lang="en-GB" dirty="0"/>
              <a:t>Particularly if/when entering BWB as verticals</a:t>
            </a:r>
          </a:p>
          <a:p>
            <a:endParaRPr lang="en-GB" dirty="0"/>
          </a:p>
          <a:p>
            <a:pPr marL="349250" lvl="1" indent="0">
              <a:buNone/>
            </a:pPr>
            <a:endParaRPr lang="en-GB" dirty="0"/>
          </a:p>
        </p:txBody>
      </p:sp>
    </p:spTree>
    <p:extLst>
      <p:ext uri="{BB962C8B-B14F-4D97-AF65-F5344CB8AC3E}">
        <p14:creationId xmlns:p14="http://schemas.microsoft.com/office/powerpoint/2010/main" val="1414399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Descent and Approach</a:t>
            </a:r>
            <a:br>
              <a:rPr lang="en-GB" dirty="0"/>
            </a:br>
            <a:r>
              <a:rPr lang="en-GB" dirty="0"/>
              <a:t>(35-21DTE)</a:t>
            </a:r>
          </a:p>
        </p:txBody>
      </p:sp>
      <p:sp>
        <p:nvSpPr>
          <p:cNvPr id="3" name="Content Placeholder 2"/>
          <p:cNvSpPr>
            <a:spLocks noGrp="1"/>
          </p:cNvSpPr>
          <p:nvPr>
            <p:ph idx="1"/>
          </p:nvPr>
        </p:nvSpPr>
        <p:spPr/>
        <p:txBody>
          <a:bodyPr/>
          <a:lstStyle/>
          <a:p>
            <a:r>
              <a:rPr lang="en-GB" dirty="0"/>
              <a:t>Protect profit</a:t>
            </a:r>
          </a:p>
          <a:p>
            <a:pPr lvl="1"/>
            <a:r>
              <a:rPr lang="en-GB" dirty="0"/>
              <a:t>Keep T+0 flat</a:t>
            </a:r>
          </a:p>
          <a:p>
            <a:pPr lvl="2"/>
            <a:r>
              <a:rPr lang="en-GB" dirty="0"/>
              <a:t>Avoid overloading your position (Gamma may hit you)</a:t>
            </a:r>
          </a:p>
          <a:p>
            <a:pPr lvl="1"/>
            <a:r>
              <a:rPr lang="en-GB" dirty="0"/>
              <a:t>Peel off</a:t>
            </a:r>
          </a:p>
          <a:p>
            <a:pPr lvl="1"/>
            <a:r>
              <a:rPr lang="en-GB" dirty="0"/>
              <a:t>Release capital for next position (capital management)</a:t>
            </a:r>
          </a:p>
          <a:p>
            <a:pPr lvl="1"/>
            <a:r>
              <a:rPr lang="en-GB" dirty="0"/>
              <a:t>Think out the box (dynamics are changing)</a:t>
            </a:r>
          </a:p>
          <a:p>
            <a:pPr lvl="2"/>
            <a:r>
              <a:rPr lang="en-GB" dirty="0"/>
              <a:t>You may allow your trade to go more directional</a:t>
            </a:r>
          </a:p>
          <a:p>
            <a:pPr lvl="2"/>
            <a:r>
              <a:rPr lang="en-GB" dirty="0"/>
              <a:t>Turn the trade into a RTT-style trade</a:t>
            </a:r>
          </a:p>
          <a:p>
            <a:pPr lvl="1"/>
            <a:r>
              <a:rPr lang="en-GB" dirty="0"/>
              <a:t>Do as little as possible</a:t>
            </a:r>
            <a:r>
              <a:rPr lang="is-IS" dirty="0"/>
              <a:t>…</a:t>
            </a:r>
            <a:endParaRPr lang="en-GB" dirty="0"/>
          </a:p>
        </p:txBody>
      </p:sp>
    </p:spTree>
    <p:extLst>
      <p:ext uri="{BB962C8B-B14F-4D97-AF65-F5344CB8AC3E}">
        <p14:creationId xmlns:p14="http://schemas.microsoft.com/office/powerpoint/2010/main" val="101713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a:xfrm>
            <a:off x="765175" y="1798320"/>
            <a:ext cx="7612064" cy="4454561"/>
          </a:xfrm>
        </p:spPr>
        <p:txBody>
          <a:bodyPr>
            <a:normAutofit/>
          </a:bodyPr>
          <a:lstStyle/>
          <a:p>
            <a:r>
              <a:rPr lang="en-GB" dirty="0"/>
              <a:t>Let’s not spend hours debating this topic</a:t>
            </a:r>
          </a:p>
          <a:p>
            <a:pPr lvl="1"/>
            <a:r>
              <a:rPr lang="en-GB" dirty="0"/>
              <a:t>A Rhino *IS* a Rhino</a:t>
            </a:r>
          </a:p>
          <a:p>
            <a:r>
              <a:rPr lang="en-GB" dirty="0"/>
              <a:t>A Rhino is a great way to learn to trade Put BWBs.</a:t>
            </a:r>
          </a:p>
          <a:p>
            <a:pPr lvl="1"/>
            <a:r>
              <a:rPr lang="en-GB" dirty="0"/>
              <a:t>I took over from Brian in 2016</a:t>
            </a:r>
          </a:p>
          <a:p>
            <a:pPr lvl="1"/>
            <a:r>
              <a:rPr lang="en-GB" dirty="0"/>
              <a:t>Brian came back to the Rhino and most probably took from my presentations in the last couple of years.</a:t>
            </a:r>
          </a:p>
          <a:p>
            <a:r>
              <a:rPr lang="en-GB" dirty="0"/>
              <a:t>In the end, you’ll trade *YOUR* Rhino !</a:t>
            </a:r>
          </a:p>
        </p:txBody>
      </p:sp>
    </p:spTree>
    <p:extLst>
      <p:ext uri="{BB962C8B-B14F-4D97-AF65-F5344CB8AC3E}">
        <p14:creationId xmlns:p14="http://schemas.microsoft.com/office/powerpoint/2010/main" val="2659330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r>
              <a:rPr lang="en-GB" dirty="0"/>
              <a:t>Both (now) agree that the trade is meant to do well “in between the horns” (shorts or combo peaks)</a:t>
            </a:r>
          </a:p>
          <a:p>
            <a:pPr lvl="1"/>
            <a:r>
              <a:rPr lang="en-GB" dirty="0"/>
              <a:t>Alerts may slightly differ</a:t>
            </a:r>
          </a:p>
          <a:p>
            <a:r>
              <a:rPr lang="en-GB" dirty="0"/>
              <a:t>One can choose to trade the (upside) hedge</a:t>
            </a:r>
          </a:p>
          <a:p>
            <a:pPr lvl="1"/>
            <a:r>
              <a:rPr lang="en-GB" dirty="0"/>
              <a:t>I generally don’t or moderately at best</a:t>
            </a:r>
          </a:p>
          <a:p>
            <a:pPr lvl="1"/>
            <a:r>
              <a:rPr lang="en-GB" dirty="0"/>
              <a:t>In most cases when the hedge is also a BWB</a:t>
            </a:r>
          </a:p>
          <a:p>
            <a:r>
              <a:rPr lang="en-GB" dirty="0"/>
              <a:t>Some traders are averse to horizontal spreads e.g. Calendars, in particular Call Calendars.</a:t>
            </a:r>
          </a:p>
          <a:p>
            <a:pPr lvl="1"/>
            <a:r>
              <a:rPr lang="en-GB" dirty="0"/>
              <a:t>Stay in your comfort zone</a:t>
            </a:r>
          </a:p>
          <a:p>
            <a:pPr lvl="1"/>
            <a:endParaRPr lang="en-GB" dirty="0"/>
          </a:p>
        </p:txBody>
      </p:sp>
    </p:spTree>
    <p:extLst>
      <p:ext uri="{BB962C8B-B14F-4D97-AF65-F5344CB8AC3E}">
        <p14:creationId xmlns:p14="http://schemas.microsoft.com/office/powerpoint/2010/main" val="195852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endParaRPr lang="en-GB" dirty="0"/>
          </a:p>
          <a:p>
            <a:r>
              <a:rPr lang="en-GB" dirty="0"/>
              <a:t>The original (or say “standard”) Rhino:</a:t>
            </a:r>
          </a:p>
          <a:p>
            <a:pPr lvl="1"/>
            <a:r>
              <a:rPr lang="en-GB" dirty="0"/>
              <a:t>Does not take any market view into consideration</a:t>
            </a:r>
          </a:p>
          <a:p>
            <a:pPr lvl="1"/>
            <a:r>
              <a:rPr lang="en-GB" dirty="0"/>
              <a:t>Tries to be as mechanical as possible (… a myth …)</a:t>
            </a:r>
          </a:p>
          <a:p>
            <a:pPr lvl="2"/>
            <a:r>
              <a:rPr lang="en-GB" dirty="0"/>
              <a:t>77DTE entries</a:t>
            </a:r>
          </a:p>
          <a:p>
            <a:pPr lvl="2"/>
            <a:r>
              <a:rPr lang="en-GB" dirty="0"/>
              <a:t>Always the same position size</a:t>
            </a:r>
          </a:p>
          <a:p>
            <a:pPr lvl="1"/>
            <a:r>
              <a:rPr lang="en-GB" dirty="0"/>
              <a:t>Does not explicitly look at the change in dynamics during the course of the trade</a:t>
            </a:r>
          </a:p>
          <a:p>
            <a:pPr lvl="1"/>
            <a:r>
              <a:rPr lang="en-GB" dirty="0"/>
              <a:t>Does not propose a RTT mutation</a:t>
            </a:r>
          </a:p>
        </p:txBody>
      </p:sp>
    </p:spTree>
    <p:extLst>
      <p:ext uri="{BB962C8B-B14F-4D97-AF65-F5344CB8AC3E}">
        <p14:creationId xmlns:p14="http://schemas.microsoft.com/office/powerpoint/2010/main" val="86055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79468"/>
            <a:ext cx="8453120" cy="1417638"/>
          </a:xfrm>
        </p:spPr>
        <p:txBody>
          <a:bodyPr/>
          <a:lstStyle/>
          <a:p>
            <a:r>
              <a:rPr lang="en-GB" dirty="0"/>
              <a:t>Today’s Presentation</a:t>
            </a:r>
          </a:p>
        </p:txBody>
      </p:sp>
      <p:sp>
        <p:nvSpPr>
          <p:cNvPr id="3" name="Content Placeholder 2"/>
          <p:cNvSpPr>
            <a:spLocks noGrp="1"/>
          </p:cNvSpPr>
          <p:nvPr>
            <p:ph idx="1"/>
          </p:nvPr>
        </p:nvSpPr>
        <p:spPr/>
        <p:txBody>
          <a:bodyPr>
            <a:normAutofit/>
          </a:bodyPr>
          <a:lstStyle/>
          <a:p>
            <a:r>
              <a:rPr lang="en-GB" dirty="0"/>
              <a:t>Short recap on the Rhino Trade</a:t>
            </a:r>
          </a:p>
          <a:p>
            <a:pPr lvl="1"/>
            <a:r>
              <a:rPr lang="en-GB" dirty="0"/>
              <a:t>Definition of a Rhino</a:t>
            </a:r>
          </a:p>
          <a:p>
            <a:pPr lvl="1"/>
            <a:r>
              <a:rPr lang="en-GB" dirty="0"/>
              <a:t>Trading Discipline, Rules and Market View</a:t>
            </a:r>
          </a:p>
          <a:p>
            <a:pPr lvl="1"/>
            <a:r>
              <a:rPr lang="en-GB" dirty="0"/>
              <a:t>Daily Management</a:t>
            </a:r>
          </a:p>
          <a:p>
            <a:r>
              <a:rPr lang="en-GB" dirty="0"/>
              <a:t>Variations on the original Rhino</a:t>
            </a:r>
          </a:p>
          <a:p>
            <a:pPr lvl="1"/>
            <a:r>
              <a:rPr lang="en-GB" dirty="0"/>
              <a:t>Using a market view</a:t>
            </a:r>
          </a:p>
          <a:p>
            <a:pPr lvl="1"/>
            <a:r>
              <a:rPr lang="en-GB" dirty="0"/>
              <a:t>Adding branches to the decision tree</a:t>
            </a:r>
          </a:p>
          <a:p>
            <a:pPr lvl="1"/>
            <a:r>
              <a:rPr lang="en-GB" dirty="0"/>
              <a:t>Special cases e.g. low IV</a:t>
            </a:r>
          </a:p>
        </p:txBody>
      </p:sp>
    </p:spTree>
    <p:extLst>
      <p:ext uri="{BB962C8B-B14F-4D97-AF65-F5344CB8AC3E}">
        <p14:creationId xmlns:p14="http://schemas.microsoft.com/office/powerpoint/2010/main" val="389832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a:xfrm>
            <a:off x="765175" y="1793632"/>
            <a:ext cx="7612064" cy="4695092"/>
          </a:xfrm>
        </p:spPr>
        <p:txBody>
          <a:bodyPr>
            <a:normAutofit/>
          </a:bodyPr>
          <a:lstStyle/>
          <a:p>
            <a:r>
              <a:rPr lang="en-GB" dirty="0"/>
              <a:t>I don’t:</a:t>
            </a:r>
          </a:p>
          <a:p>
            <a:pPr lvl="1"/>
            <a:r>
              <a:rPr lang="en-GB" dirty="0"/>
              <a:t>We all have some market bias</a:t>
            </a:r>
          </a:p>
          <a:p>
            <a:pPr lvl="1"/>
            <a:r>
              <a:rPr lang="en-GB" dirty="0"/>
              <a:t>We are humans, not machines !</a:t>
            </a:r>
          </a:p>
          <a:p>
            <a:r>
              <a:rPr lang="en-GB" dirty="0"/>
              <a:t>And sometimes I can’t:</a:t>
            </a:r>
          </a:p>
          <a:p>
            <a:pPr lvl="1"/>
            <a:r>
              <a:rPr lang="en-GB" dirty="0"/>
              <a:t>Tight capital when 3 cycles are overlapping particularly in low IV environments</a:t>
            </a:r>
          </a:p>
          <a:p>
            <a:r>
              <a:rPr lang="en-GB" dirty="0"/>
              <a:t>As an aside, many of you are also familiar with my ongoing ranting against back-tests…</a:t>
            </a:r>
          </a:p>
        </p:txBody>
      </p:sp>
    </p:spTree>
    <p:extLst>
      <p:ext uri="{BB962C8B-B14F-4D97-AF65-F5344CB8AC3E}">
        <p14:creationId xmlns:p14="http://schemas.microsoft.com/office/powerpoint/2010/main" val="154520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lstStyle/>
          <a:p>
            <a:r>
              <a:rPr lang="en-GB" dirty="0"/>
              <a:t>The Rhino trade is relatively simple yet</a:t>
            </a:r>
          </a:p>
          <a:p>
            <a:r>
              <a:rPr lang="en-GB" dirty="0"/>
              <a:t>A simple trade is NEVER an excuse </a:t>
            </a:r>
            <a:r>
              <a:rPr lang="en-GB" b="1" dirty="0"/>
              <a:t>NOT</a:t>
            </a:r>
          </a:p>
          <a:p>
            <a:pPr lvl="1"/>
            <a:r>
              <a:rPr lang="en-GB" dirty="0"/>
              <a:t>TO THINK</a:t>
            </a:r>
          </a:p>
          <a:p>
            <a:pPr lvl="1"/>
            <a:r>
              <a:rPr lang="en-GB" dirty="0"/>
              <a:t>TO DO YOUR HOMEWORK</a:t>
            </a:r>
          </a:p>
          <a:p>
            <a:pPr lvl="1"/>
            <a:r>
              <a:rPr lang="en-GB" dirty="0"/>
              <a:t>TO STAY WITHIN YOUR PLANNED CAPITAL</a:t>
            </a:r>
          </a:p>
          <a:p>
            <a:r>
              <a:rPr lang="en-GB" dirty="0"/>
              <a:t>As mentioned earlier in the presentation:</a:t>
            </a:r>
          </a:p>
          <a:p>
            <a:pPr lvl="1"/>
            <a:r>
              <a:rPr lang="en-GB" dirty="0"/>
              <a:t>Apply the discipline of a pro trader</a:t>
            </a:r>
          </a:p>
          <a:p>
            <a:pPr lvl="1"/>
            <a:r>
              <a:rPr lang="en-GB" dirty="0"/>
              <a:t>This is not a hobby !</a:t>
            </a:r>
          </a:p>
          <a:p>
            <a:pPr lvl="1"/>
            <a:endParaRPr lang="en-GB" dirty="0"/>
          </a:p>
        </p:txBody>
      </p:sp>
    </p:spTree>
    <p:extLst>
      <p:ext uri="{BB962C8B-B14F-4D97-AF65-F5344CB8AC3E}">
        <p14:creationId xmlns:p14="http://schemas.microsoft.com/office/powerpoint/2010/main" val="458633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err="1"/>
              <a:t>Mea</a:t>
            </a:r>
            <a:r>
              <a:rPr lang="en-GB" dirty="0"/>
              <a:t> Culpa, </a:t>
            </a:r>
            <a:br>
              <a:rPr lang="en-GB" dirty="0"/>
            </a:br>
            <a:r>
              <a:rPr lang="en-GB" dirty="0"/>
              <a:t>Reflections and Inspirations</a:t>
            </a:r>
          </a:p>
        </p:txBody>
      </p:sp>
      <p:sp>
        <p:nvSpPr>
          <p:cNvPr id="3" name="Content Placeholder 2"/>
          <p:cNvSpPr>
            <a:spLocks noGrp="1"/>
          </p:cNvSpPr>
          <p:nvPr>
            <p:ph idx="1"/>
          </p:nvPr>
        </p:nvSpPr>
        <p:spPr>
          <a:xfrm>
            <a:off x="765175" y="2070846"/>
            <a:ext cx="7612064" cy="4488216"/>
          </a:xfrm>
        </p:spPr>
        <p:txBody>
          <a:bodyPr>
            <a:normAutofit fontScale="85000" lnSpcReduction="10000"/>
          </a:bodyPr>
          <a:lstStyle/>
          <a:p>
            <a:r>
              <a:rPr lang="en-GB" dirty="0"/>
              <a:t>Was (or is) a SPX 100/75 Rhino i.e. larger skew a good idea?</a:t>
            </a:r>
          </a:p>
          <a:p>
            <a:pPr lvl="1"/>
            <a:r>
              <a:rPr lang="en-GB" dirty="0"/>
              <a:t>The RUT Rhino is probably the simplest one.</a:t>
            </a:r>
          </a:p>
          <a:p>
            <a:pPr lvl="1"/>
            <a:r>
              <a:rPr lang="en-GB" dirty="0"/>
              <a:t>This has motivated the occasional RTT mutation or mix.</a:t>
            </a:r>
          </a:p>
          <a:p>
            <a:r>
              <a:rPr lang="en-GB" dirty="0"/>
              <a:t>Should I also more systematically trade the upside hedge ?</a:t>
            </a:r>
          </a:p>
          <a:p>
            <a:r>
              <a:rPr lang="en-GB" dirty="0"/>
              <a:t>Does an evolution to more generic BWB trading deter beginners to embark into a strategy nonetheless relatively simple ?</a:t>
            </a:r>
          </a:p>
          <a:p>
            <a:r>
              <a:rPr lang="en-GB" dirty="0"/>
              <a:t>Capital Management has been critical in the last two years, hence why not introducing:</a:t>
            </a:r>
          </a:p>
          <a:p>
            <a:pPr lvl="1"/>
            <a:r>
              <a:rPr lang="en-GB" dirty="0"/>
              <a:t>Layering</a:t>
            </a:r>
          </a:p>
          <a:p>
            <a:pPr lvl="1"/>
            <a:r>
              <a:rPr lang="en-GB" dirty="0"/>
              <a:t>Bear Hedges.</a:t>
            </a:r>
          </a:p>
        </p:txBody>
      </p:sp>
    </p:spTree>
    <p:extLst>
      <p:ext uri="{BB962C8B-B14F-4D97-AF65-F5344CB8AC3E}">
        <p14:creationId xmlns:p14="http://schemas.microsoft.com/office/powerpoint/2010/main" val="4191606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Summary</a:t>
            </a:r>
          </a:p>
        </p:txBody>
      </p:sp>
      <p:sp>
        <p:nvSpPr>
          <p:cNvPr id="3" name="Content Placeholder 2"/>
          <p:cNvSpPr>
            <a:spLocks noGrp="1"/>
          </p:cNvSpPr>
          <p:nvPr>
            <p:ph idx="1"/>
          </p:nvPr>
        </p:nvSpPr>
        <p:spPr>
          <a:xfrm>
            <a:off x="765175" y="1755886"/>
            <a:ext cx="7612064" cy="4706460"/>
          </a:xfrm>
        </p:spPr>
        <p:txBody>
          <a:bodyPr>
            <a:normAutofit fontScale="92500" lnSpcReduction="10000"/>
          </a:bodyPr>
          <a:lstStyle/>
          <a:p>
            <a:r>
              <a:rPr lang="x-none" dirty="0"/>
              <a:t>Better </a:t>
            </a:r>
            <a:r>
              <a:rPr lang="en-ZA" dirty="0"/>
              <a:t>general </a:t>
            </a:r>
            <a:r>
              <a:rPr lang="x-none" dirty="0"/>
              <a:t>capital usage</a:t>
            </a:r>
          </a:p>
          <a:p>
            <a:pPr lvl="1"/>
            <a:r>
              <a:rPr lang="x-none" dirty="0"/>
              <a:t>A second batch of 5 additional BWB (for RUT) is always added (2 for </a:t>
            </a:r>
            <a:r>
              <a:rPr lang="en-ZA" dirty="0"/>
              <a:t>100/75 wing size, 3 for 80/60 on SPX</a:t>
            </a:r>
            <a:r>
              <a:rPr lang="x-none" dirty="0"/>
              <a:t>)</a:t>
            </a:r>
          </a:p>
          <a:p>
            <a:r>
              <a:rPr lang="x-none" dirty="0"/>
              <a:t>More variations on both sides</a:t>
            </a:r>
          </a:p>
          <a:p>
            <a:r>
              <a:rPr lang="x-none" dirty="0"/>
              <a:t>Use of a market view</a:t>
            </a:r>
          </a:p>
          <a:p>
            <a:r>
              <a:rPr lang="x-none" dirty="0"/>
              <a:t>A bit more maintenance</a:t>
            </a:r>
          </a:p>
          <a:p>
            <a:pPr lvl="1"/>
            <a:r>
              <a:rPr lang="en-ZA" dirty="0"/>
              <a:t>Checking the market twice</a:t>
            </a:r>
            <a:r>
              <a:rPr lang="x-none" dirty="0"/>
              <a:t> a day</a:t>
            </a:r>
            <a:r>
              <a:rPr lang="en-ZA" dirty="0"/>
              <a:t> is recommended</a:t>
            </a:r>
          </a:p>
          <a:p>
            <a:r>
              <a:rPr lang="en-ZA" dirty="0"/>
              <a:t>Be realistic</a:t>
            </a:r>
          </a:p>
          <a:p>
            <a:r>
              <a:rPr lang="en-ZA" dirty="0"/>
              <a:t>Keep learning !</a:t>
            </a:r>
          </a:p>
          <a:p>
            <a:pPr lvl="1"/>
            <a:r>
              <a:rPr lang="en-ZA" dirty="0"/>
              <a:t>The smarter you trade, the simpler !</a:t>
            </a:r>
            <a:endParaRPr lang="x-none" dirty="0"/>
          </a:p>
        </p:txBody>
      </p:sp>
    </p:spTree>
    <p:extLst>
      <p:ext uri="{BB962C8B-B14F-4D97-AF65-F5344CB8AC3E}">
        <p14:creationId xmlns:p14="http://schemas.microsoft.com/office/powerpoint/2010/main" val="78980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a Rhino?</a:t>
            </a:r>
          </a:p>
        </p:txBody>
      </p:sp>
      <p:sp>
        <p:nvSpPr>
          <p:cNvPr id="3" name="Content Placeholder 2"/>
          <p:cNvSpPr>
            <a:spLocks noGrp="1"/>
          </p:cNvSpPr>
          <p:nvPr>
            <p:ph idx="1"/>
          </p:nvPr>
        </p:nvSpPr>
        <p:spPr/>
        <p:txBody>
          <a:bodyPr/>
          <a:lstStyle/>
          <a:p>
            <a:r>
              <a:rPr lang="en-GB" dirty="0"/>
              <a:t>The Rhino is part of the large family of hedged butterflies e.g. M3, RTT, Kevlar, X4 etc.</a:t>
            </a:r>
          </a:p>
          <a:p>
            <a:pPr lvl="1"/>
            <a:r>
              <a:rPr lang="en-GB" b="1" dirty="0"/>
              <a:t>A BWB is a BWB is a BWB or is it really ?</a:t>
            </a:r>
          </a:p>
          <a:p>
            <a:r>
              <a:rPr lang="en-GB" dirty="0"/>
              <a:t>It starts with a slightly OTM Put Broken Wing Butterfly (main “horn”)</a:t>
            </a:r>
          </a:p>
          <a:p>
            <a:r>
              <a:rPr lang="en-GB" dirty="0"/>
              <a:t>And typically an upside hedge in the form of OTM Call Calendars (second “horn”)</a:t>
            </a:r>
          </a:p>
          <a:p>
            <a:pPr lvl="1"/>
            <a:r>
              <a:rPr lang="en-GB" dirty="0"/>
              <a:t>Some rather hedge the upside with a second Call BWB</a:t>
            </a:r>
          </a:p>
        </p:txBody>
      </p:sp>
    </p:spTree>
    <p:extLst>
      <p:ext uri="{BB962C8B-B14F-4D97-AF65-F5344CB8AC3E}">
        <p14:creationId xmlns:p14="http://schemas.microsoft.com/office/powerpoint/2010/main" val="70358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lstStyle/>
          <a:p>
            <a:r>
              <a:rPr lang="en-GB" dirty="0"/>
              <a:t>It is a conservative trade</a:t>
            </a:r>
          </a:p>
          <a:p>
            <a:pPr lvl="1"/>
            <a:r>
              <a:rPr lang="en-GB" dirty="0"/>
              <a:t>Capital preservation is paramount</a:t>
            </a:r>
          </a:p>
          <a:p>
            <a:r>
              <a:rPr lang="en-GB" dirty="0"/>
              <a:t>It is a “flat Delta no Gamma” strategy.</a:t>
            </a:r>
          </a:p>
          <a:p>
            <a:pPr lvl="1"/>
            <a:r>
              <a:rPr lang="en-GB" dirty="0"/>
              <a:t>Alerts are lower than most other Butterfly / BWB strategies</a:t>
            </a:r>
          </a:p>
          <a:p>
            <a:r>
              <a:rPr lang="en-GB" dirty="0"/>
              <a:t>It is relatively easy to manage (this is of course a subjective matter)</a:t>
            </a:r>
          </a:p>
          <a:p>
            <a:pPr lvl="1"/>
            <a:r>
              <a:rPr lang="en-GB" dirty="0"/>
              <a:t>Timing not essential  (hardly ever a need to adjust rapidly).</a:t>
            </a:r>
          </a:p>
        </p:txBody>
      </p:sp>
    </p:spTree>
    <p:extLst>
      <p:ext uri="{BB962C8B-B14F-4D97-AF65-F5344CB8AC3E}">
        <p14:creationId xmlns:p14="http://schemas.microsoft.com/office/powerpoint/2010/main" val="313299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normAutofit lnSpcReduction="10000"/>
          </a:bodyPr>
          <a:lstStyle/>
          <a:p>
            <a:r>
              <a:rPr lang="en-GB" dirty="0"/>
              <a:t>The Rhino is versatile and relatively simple</a:t>
            </a:r>
          </a:p>
          <a:p>
            <a:r>
              <a:rPr lang="en-GB" dirty="0"/>
              <a:t>One can start trading it using strict guidelines then</a:t>
            </a:r>
          </a:p>
          <a:p>
            <a:r>
              <a:rPr lang="en-GB" dirty="0"/>
              <a:t>Grow into it, and start using a variety of setups of adjustments according to personality, lifestyle and risk profile</a:t>
            </a:r>
          </a:p>
          <a:p>
            <a:pPr lvl="1"/>
            <a:r>
              <a:rPr lang="en-GB" dirty="0"/>
              <a:t>“Everything under the sun” ?</a:t>
            </a:r>
          </a:p>
          <a:p>
            <a:pPr lvl="1"/>
            <a:endParaRPr lang="en-GB" dirty="0"/>
          </a:p>
          <a:p>
            <a:r>
              <a:rPr lang="en-GB" u="sng" dirty="0"/>
              <a:t>The Rhino is one of the best foundation possible on BWB trading.</a:t>
            </a:r>
          </a:p>
          <a:p>
            <a:pPr marL="0" indent="0">
              <a:buNone/>
            </a:pPr>
            <a:endParaRPr lang="en-GB" dirty="0"/>
          </a:p>
        </p:txBody>
      </p:sp>
    </p:spTree>
    <p:extLst>
      <p:ext uri="{BB962C8B-B14F-4D97-AF65-F5344CB8AC3E}">
        <p14:creationId xmlns:p14="http://schemas.microsoft.com/office/powerpoint/2010/main" val="83138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147E56F6-6362-A74C-AC7D-140980EE62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1705" y="1828801"/>
            <a:ext cx="8860746" cy="4697260"/>
          </a:xfrm>
        </p:spPr>
      </p:pic>
      <p:sp>
        <p:nvSpPr>
          <p:cNvPr id="2" name="Title 1"/>
          <p:cNvSpPr>
            <a:spLocks noGrp="1"/>
          </p:cNvSpPr>
          <p:nvPr>
            <p:ph type="title"/>
          </p:nvPr>
        </p:nvSpPr>
        <p:spPr>
          <a:xfrm>
            <a:off x="0" y="79468"/>
            <a:ext cx="9144000" cy="1417638"/>
          </a:xfrm>
        </p:spPr>
        <p:txBody>
          <a:bodyPr/>
          <a:lstStyle/>
          <a:p>
            <a:r>
              <a:rPr lang="en-GB" sz="4000" dirty="0"/>
              <a:t>A typical RUT Entry </a:t>
            </a:r>
            <a:br>
              <a:rPr lang="en-GB" sz="800" dirty="0"/>
            </a:br>
            <a:r>
              <a:rPr lang="en-US" sz="1200" dirty="0">
                <a:effectLst/>
              </a:rPr>
              <a:t> Please note that the prices and other statistics on this page  are hypothetical, and  do not reflect the impact, if any, of certain market factors such as liquidity, slippage and commissions</a:t>
            </a:r>
            <a:r>
              <a:rPr lang="en-US" sz="800" dirty="0">
                <a:effectLst/>
              </a:rPr>
              <a:t>. </a:t>
            </a:r>
            <a:br>
              <a:rPr lang="en-US" dirty="0">
                <a:effectLst/>
              </a:rPr>
            </a:br>
            <a:endParaRPr lang="en-GB" sz="800" dirty="0"/>
          </a:p>
        </p:txBody>
      </p:sp>
      <p:sp>
        <p:nvSpPr>
          <p:cNvPr id="5" name="TextBox 4"/>
          <p:cNvSpPr txBox="1"/>
          <p:nvPr/>
        </p:nvSpPr>
        <p:spPr>
          <a:xfrm>
            <a:off x="5996200" y="3694059"/>
            <a:ext cx="2087879"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Limited upside risk</a:t>
            </a:r>
          </a:p>
        </p:txBody>
      </p:sp>
      <p:cxnSp>
        <p:nvCxnSpPr>
          <p:cNvPr id="7" name="Straight Connector 6"/>
          <p:cNvCxnSpPr/>
          <p:nvPr/>
        </p:nvCxnSpPr>
        <p:spPr>
          <a:xfrm>
            <a:off x="2543869"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14816" y="3659918"/>
            <a:ext cx="3200394" cy="369332"/>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Good downside cover (5%)</a:t>
            </a:r>
          </a:p>
        </p:txBody>
      </p:sp>
      <p:cxnSp>
        <p:nvCxnSpPr>
          <p:cNvPr id="9" name="Straight Connector 8"/>
          <p:cNvCxnSpPr/>
          <p:nvPr/>
        </p:nvCxnSpPr>
        <p:spPr>
          <a:xfrm>
            <a:off x="6500423"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012405" y="1822564"/>
            <a:ext cx="4482317" cy="646331"/>
          </a:xfrm>
          <a:prstGeom prst="rect">
            <a:avLst/>
          </a:prstGeom>
          <a:noFill/>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TYPICAL RUT RHINO AT INCEPTION:</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a:latin typeface="Tahoma" panose="020B0604030504040204" pitchFamily="34" charset="0"/>
                <a:ea typeface="Tahoma" panose="020B0604030504040204" pitchFamily="34" charset="0"/>
                <a:cs typeface="Tahoma" panose="020B0604030504040204" pitchFamily="34" charset="0"/>
              </a:rPr>
              <a:t>A FLAT T+0 LINE (84DTE)</a:t>
            </a:r>
          </a:p>
        </p:txBody>
      </p:sp>
      <p:sp>
        <p:nvSpPr>
          <p:cNvPr id="6" name="TextBox 5"/>
          <p:cNvSpPr txBox="1"/>
          <p:nvPr/>
        </p:nvSpPr>
        <p:spPr>
          <a:xfrm>
            <a:off x="1306672" y="2940826"/>
            <a:ext cx="2705733" cy="553998"/>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5 RUT 50/40 Put BWB</a:t>
            </a:r>
          </a:p>
          <a:p>
            <a:r>
              <a:rPr lang="en-GB" sz="1200" dirty="0">
                <a:latin typeface="Tahoma" panose="020B0604030504040204" pitchFamily="34" charset="0"/>
                <a:ea typeface="Tahoma" panose="020B0604030504040204" pitchFamily="34" charset="0"/>
                <a:cs typeface="Tahoma" panose="020B0604030504040204" pitchFamily="34" charset="0"/>
              </a:rPr>
              <a:t>(here 1580/1630/1670)</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663262" y="4240773"/>
            <a:ext cx="1016176"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IV Skew</a:t>
            </a:r>
          </a:p>
        </p:txBody>
      </p:sp>
      <p:sp>
        <p:nvSpPr>
          <p:cNvPr id="11" name="Rounded Rectangle 10"/>
          <p:cNvSpPr/>
          <p:nvPr/>
        </p:nvSpPr>
        <p:spPr>
          <a:xfrm>
            <a:off x="5100380" y="5473874"/>
            <a:ext cx="375920" cy="105218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126653" y="2881704"/>
            <a:ext cx="812800" cy="27432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72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RUT Rhino Entry</a:t>
            </a:r>
          </a:p>
        </p:txBody>
      </p:sp>
      <p:sp>
        <p:nvSpPr>
          <p:cNvPr id="3" name="Content Placeholder 2"/>
          <p:cNvSpPr>
            <a:spLocks noGrp="1"/>
          </p:cNvSpPr>
          <p:nvPr>
            <p:ph idx="1"/>
          </p:nvPr>
        </p:nvSpPr>
        <p:spPr/>
        <p:txBody>
          <a:bodyPr>
            <a:normAutofit/>
          </a:bodyPr>
          <a:lstStyle/>
          <a:p>
            <a:r>
              <a:rPr lang="en-GB" dirty="0"/>
              <a:t>Five RUT 50/40 Put BWB</a:t>
            </a:r>
          </a:p>
          <a:p>
            <a:pPr lvl="1"/>
            <a:r>
              <a:rPr lang="en-GB" dirty="0"/>
              <a:t>Upper longs 1/2% to 1% above the money (ITM) </a:t>
            </a:r>
          </a:p>
          <a:p>
            <a:pPr lvl="1"/>
            <a:r>
              <a:rPr lang="en-GB" dirty="0"/>
              <a:t>Wider wings also possible (60/50 or 70/50)</a:t>
            </a:r>
          </a:p>
          <a:p>
            <a:r>
              <a:rPr lang="en-GB" dirty="0"/>
              <a:t>Preferably 77 DTE for a calmer kick-off (flat T+0)</a:t>
            </a:r>
          </a:p>
          <a:p>
            <a:pPr lvl="1"/>
            <a:r>
              <a:rPr lang="en-GB" dirty="0"/>
              <a:t>This may engage capital early but one then slowly builds into the trade (“cognitive dissonance”)</a:t>
            </a:r>
          </a:p>
          <a:p>
            <a:pPr lvl="1"/>
            <a:r>
              <a:rPr lang="en-GB" dirty="0"/>
              <a:t>Can start 84-56 DTE or even later but a delta hedge is often necessary if late (e.g. Baby Rhino)</a:t>
            </a:r>
          </a:p>
          <a:p>
            <a:pPr lvl="1"/>
            <a:r>
              <a:rPr lang="en-GB" dirty="0"/>
              <a:t>A down day (Vol Pop) is always preferable</a:t>
            </a:r>
          </a:p>
          <a:p>
            <a:pPr lvl="1"/>
            <a:endParaRPr lang="en-GB" dirty="0"/>
          </a:p>
        </p:txBody>
      </p:sp>
    </p:spTree>
    <p:extLst>
      <p:ext uri="{BB962C8B-B14F-4D97-AF65-F5344CB8AC3E}">
        <p14:creationId xmlns:p14="http://schemas.microsoft.com/office/powerpoint/2010/main" val="40707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SPX Rhino Entry</a:t>
            </a:r>
          </a:p>
        </p:txBody>
      </p:sp>
      <p:sp>
        <p:nvSpPr>
          <p:cNvPr id="3" name="Content Placeholder 2"/>
          <p:cNvSpPr>
            <a:spLocks noGrp="1"/>
          </p:cNvSpPr>
          <p:nvPr>
            <p:ph idx="1"/>
          </p:nvPr>
        </p:nvSpPr>
        <p:spPr/>
        <p:txBody>
          <a:bodyPr/>
          <a:lstStyle/>
          <a:p>
            <a:r>
              <a:rPr lang="en-GB" dirty="0"/>
              <a:t>Three SPX 80/60 or 100/75 or 75/50 PUT BWB</a:t>
            </a:r>
          </a:p>
          <a:p>
            <a:pPr lvl="1"/>
            <a:r>
              <a:rPr lang="en-GB" dirty="0"/>
              <a:t>Upper longs 0.5% to 1% above the money (ITM) </a:t>
            </a:r>
          </a:p>
          <a:p>
            <a:pPr lvl="1"/>
            <a:r>
              <a:rPr lang="en-GB" dirty="0"/>
              <a:t>Keep wing size ratio similar</a:t>
            </a:r>
          </a:p>
          <a:p>
            <a:pPr lvl="1"/>
            <a:r>
              <a:rPr lang="en-GB" dirty="0"/>
              <a:t>Same entry i.e. preferably around 77 DTE</a:t>
            </a:r>
          </a:p>
          <a:p>
            <a:pPr lvl="1"/>
            <a:r>
              <a:rPr lang="en-GB" dirty="0"/>
              <a:t>Same optimal conditions (Vol Pop)</a:t>
            </a:r>
          </a:p>
          <a:p>
            <a:pPr lvl="1"/>
            <a:endParaRPr lang="en-GB" dirty="0"/>
          </a:p>
          <a:p>
            <a:r>
              <a:rPr lang="en-GB" dirty="0"/>
              <a:t>Larger Wings = Larger Skew</a:t>
            </a:r>
          </a:p>
          <a:p>
            <a:pPr lvl="1"/>
            <a:r>
              <a:rPr lang="en-GB" dirty="0"/>
              <a:t>More resilient on the downside</a:t>
            </a:r>
          </a:p>
          <a:p>
            <a:pPr lvl="1"/>
            <a:r>
              <a:rPr lang="en-GB" dirty="0"/>
              <a:t>More work on the upside</a:t>
            </a:r>
          </a:p>
        </p:txBody>
      </p:sp>
    </p:spTree>
    <p:extLst>
      <p:ext uri="{BB962C8B-B14F-4D97-AF65-F5344CB8AC3E}">
        <p14:creationId xmlns:p14="http://schemas.microsoft.com/office/powerpoint/2010/main" val="319905012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14108</TotalTime>
  <Words>2019</Words>
  <Application>Microsoft Office PowerPoint</Application>
  <PresentationFormat>On-screen Show (4:3)</PresentationFormat>
  <Paragraphs>292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Book Antiqua</vt:lpstr>
      <vt:lpstr>Tahoma</vt:lpstr>
      <vt:lpstr>Wingdings</vt:lpstr>
      <vt:lpstr>Wingdings 2</vt:lpstr>
      <vt:lpstr>Habitat</vt:lpstr>
      <vt:lpstr>The Rhino Trade</vt:lpstr>
      <vt:lpstr>Qui suis je ?</vt:lpstr>
      <vt:lpstr>Today’s Presentation</vt:lpstr>
      <vt:lpstr>So, what is a Rhino?</vt:lpstr>
      <vt:lpstr>What makes the Rhino different?</vt:lpstr>
      <vt:lpstr>What makes the Rhino different?</vt:lpstr>
      <vt:lpstr>A typical RUT Entry   Please note that the prices and other statistics on this page  are hypothetical, and  do not reflect the impact, if any, of certain market factors such as liquidity, slippage and commissions.  </vt:lpstr>
      <vt:lpstr>RUT Rhino Entry</vt:lpstr>
      <vt:lpstr>SPX Rhino Entry</vt:lpstr>
      <vt:lpstr>Scaling In</vt:lpstr>
      <vt:lpstr>Reminder: Ruling Concept</vt:lpstr>
      <vt:lpstr>Typical Adjustments</vt:lpstr>
      <vt:lpstr>Rhino Exit Rules</vt:lpstr>
      <vt:lpstr>Market View </vt:lpstr>
      <vt:lpstr>Daily Routine</vt:lpstr>
      <vt:lpstr>Can we adapt alert levels ?</vt:lpstr>
      <vt:lpstr>End of Part 1</vt:lpstr>
      <vt:lpstr>Part 2: Trade Evolution</vt:lpstr>
      <vt:lpstr>Rollback Risk</vt:lpstr>
      <vt:lpstr>Reminder: Rollover Risk</vt:lpstr>
      <vt:lpstr>Real Issues with Rolls</vt:lpstr>
      <vt:lpstr>Volatility Environment</vt:lpstr>
      <vt:lpstr>Recap: Delta Alerts</vt:lpstr>
      <vt:lpstr>Adjusting after Take-Off (77-56DTE)</vt:lpstr>
      <vt:lpstr>At Cruising Altitude  (56-35DTE)</vt:lpstr>
      <vt:lpstr>Descent and Approach (35-21DTE)</vt:lpstr>
      <vt:lpstr>Differences from Brian’s Rhino</vt:lpstr>
      <vt:lpstr>Differences from Brian’s Rhino</vt:lpstr>
      <vt:lpstr>Differences from Brian’s Rhino</vt:lpstr>
      <vt:lpstr>Differences from Brian’s Rhino</vt:lpstr>
      <vt:lpstr>Differences from Brian’s Rhino</vt:lpstr>
      <vt:lpstr>Mea Culpa,  Reflections and Inspirations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Rhino Trade</dc:title>
  <dc:creator>Bruno Voisin</dc:creator>
  <cp:lastModifiedBy>bruno v</cp:lastModifiedBy>
  <cp:revision>138</cp:revision>
  <dcterms:created xsi:type="dcterms:W3CDTF">2016-08-01T13:20:13Z</dcterms:created>
  <dcterms:modified xsi:type="dcterms:W3CDTF">2018-08-01T10:09:45Z</dcterms:modified>
</cp:coreProperties>
</file>