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7" r:id="rId4"/>
    <p:sldId id="258" r:id="rId5"/>
    <p:sldId id="259" r:id="rId6"/>
    <p:sldId id="276" r:id="rId7"/>
    <p:sldId id="261" r:id="rId8"/>
    <p:sldId id="298" r:id="rId9"/>
    <p:sldId id="299" r:id="rId10"/>
    <p:sldId id="260" r:id="rId11"/>
    <p:sldId id="270" r:id="rId12"/>
    <p:sldId id="272" r:id="rId13"/>
    <p:sldId id="277" r:id="rId14"/>
    <p:sldId id="278" r:id="rId15"/>
    <p:sldId id="294" r:id="rId16"/>
    <p:sldId id="265" r:id="rId17"/>
    <p:sldId id="262" r:id="rId18"/>
    <p:sldId id="275" r:id="rId19"/>
    <p:sldId id="274" r:id="rId20"/>
    <p:sldId id="263" r:id="rId21"/>
    <p:sldId id="287" r:id="rId22"/>
    <p:sldId id="288" r:id="rId23"/>
    <p:sldId id="295" r:id="rId24"/>
    <p:sldId id="296" r:id="rId25"/>
    <p:sldId id="297" r:id="rId26"/>
    <p:sldId id="293" r:id="rId27"/>
    <p:sldId id="289" r:id="rId28"/>
    <p:sldId id="290" r:id="rId29"/>
    <p:sldId id="291" r:id="rId30"/>
    <p:sldId id="269" r:id="rId31"/>
    <p:sldId id="282" r:id="rId32"/>
    <p:sldId id="268" r:id="rId33"/>
    <p:sldId id="267" r:id="rId34"/>
    <p:sldId id="271"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66"/>
  </p:normalViewPr>
  <p:slideViewPr>
    <p:cSldViewPr snapToGrid="0" snapToObjects="1">
      <p:cViewPr varScale="1">
        <p:scale>
          <a:sx n="82" d="100"/>
          <a:sy n="82" d="100"/>
        </p:scale>
        <p:origin x="147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x-none"/>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3/7/2019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x-none"/>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x-none"/>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3/7/2019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x-none"/>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3/7/2019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btraining.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July 2018 Update</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1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147E56F6-6362-A74C-AC7D-140980EE62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1705" y="1828801"/>
            <a:ext cx="8860746" cy="4697260"/>
          </a:xfrm>
        </p:spPr>
      </p:pic>
      <p:sp>
        <p:nvSpPr>
          <p:cNvPr id="2" name="Title 1"/>
          <p:cNvSpPr>
            <a:spLocks noGrp="1"/>
          </p:cNvSpPr>
          <p:nvPr>
            <p:ph type="title"/>
          </p:nvPr>
        </p:nvSpPr>
        <p:spPr>
          <a:xfrm>
            <a:off x="0" y="79468"/>
            <a:ext cx="9144000" cy="1417638"/>
          </a:xfrm>
        </p:spPr>
        <p:txBody>
          <a:bodyPr/>
          <a:lstStyle/>
          <a:p>
            <a:r>
              <a:rPr lang="en-GB" sz="4000" dirty="0"/>
              <a:t>A typical RUT Entry </a:t>
            </a:r>
            <a:br>
              <a:rPr lang="en-GB" sz="800" dirty="0"/>
            </a:br>
            <a:r>
              <a:rPr lang="en-US" sz="1200" dirty="0">
                <a:effectLst/>
              </a:rPr>
              <a:t> Please note that the prices and other statistics on this page  are hypothetical, and  do not reflect the impact, if any, of certain market factors such as liquidity, slippage and commissions</a:t>
            </a:r>
            <a:r>
              <a:rPr lang="en-US" sz="800" dirty="0">
                <a:effectLst/>
              </a:rPr>
              <a:t>. </a:t>
            </a:r>
            <a:br>
              <a:rPr lang="en-US" dirty="0">
                <a:effectLst/>
              </a:rPr>
            </a:br>
            <a:endParaRPr lang="en-GB" sz="800" dirty="0"/>
          </a:p>
        </p:txBody>
      </p:sp>
      <p:sp>
        <p:nvSpPr>
          <p:cNvPr id="5" name="TextBox 4"/>
          <p:cNvSpPr txBox="1"/>
          <p:nvPr/>
        </p:nvSpPr>
        <p:spPr>
          <a:xfrm>
            <a:off x="5996200" y="3694059"/>
            <a:ext cx="2087879"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Limited upside risk</a:t>
            </a:r>
          </a:p>
        </p:txBody>
      </p:sp>
      <p:cxnSp>
        <p:nvCxnSpPr>
          <p:cNvPr id="7" name="Straight Connector 6"/>
          <p:cNvCxnSpPr/>
          <p:nvPr/>
        </p:nvCxnSpPr>
        <p:spPr>
          <a:xfrm>
            <a:off x="2543869"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14816" y="3659918"/>
            <a:ext cx="3200394" cy="369332"/>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Good downside cover (5%)</a:t>
            </a:r>
          </a:p>
        </p:txBody>
      </p:sp>
      <p:cxnSp>
        <p:nvCxnSpPr>
          <p:cNvPr id="9" name="Straight Connector 8"/>
          <p:cNvCxnSpPr/>
          <p:nvPr/>
        </p:nvCxnSpPr>
        <p:spPr>
          <a:xfrm>
            <a:off x="6500423"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12405" y="1822564"/>
            <a:ext cx="4482317" cy="646331"/>
          </a:xfrm>
          <a:prstGeom prst="rect">
            <a:avLst/>
          </a:prstGeom>
          <a:noFill/>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TYPICAL RUT RHINO AT INCEPTION:</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a:latin typeface="Tahoma" panose="020B0604030504040204" pitchFamily="34" charset="0"/>
                <a:ea typeface="Tahoma" panose="020B0604030504040204" pitchFamily="34" charset="0"/>
                <a:cs typeface="Tahoma" panose="020B0604030504040204" pitchFamily="34" charset="0"/>
              </a:rPr>
              <a:t>A FLAT T+0 LINE (84DTE)</a:t>
            </a:r>
          </a:p>
        </p:txBody>
      </p:sp>
      <p:sp>
        <p:nvSpPr>
          <p:cNvPr id="6" name="TextBox 5"/>
          <p:cNvSpPr txBox="1"/>
          <p:nvPr/>
        </p:nvSpPr>
        <p:spPr>
          <a:xfrm>
            <a:off x="1306672" y="2940826"/>
            <a:ext cx="2705733" cy="553998"/>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5 RUT 50/40 Put BWB</a:t>
            </a:r>
          </a:p>
          <a:p>
            <a:r>
              <a:rPr lang="en-GB" sz="1200" dirty="0">
                <a:latin typeface="Tahoma" panose="020B0604030504040204" pitchFamily="34" charset="0"/>
                <a:ea typeface="Tahoma" panose="020B0604030504040204" pitchFamily="34" charset="0"/>
                <a:cs typeface="Tahoma" panose="020B0604030504040204" pitchFamily="34" charset="0"/>
              </a:rPr>
              <a:t>(here 1580/1630/1670)</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63262" y="4240773"/>
            <a:ext cx="1016176"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IV Skew</a:t>
            </a:r>
          </a:p>
        </p:txBody>
      </p:sp>
      <p:sp>
        <p:nvSpPr>
          <p:cNvPr id="11" name="Rounded Rectangle 10"/>
          <p:cNvSpPr/>
          <p:nvPr/>
        </p:nvSpPr>
        <p:spPr>
          <a:xfrm>
            <a:off x="5100380" y="5473874"/>
            <a:ext cx="375920" cy="105218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126653" y="2881704"/>
            <a:ext cx="812800" cy="27432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720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RUT Rhino Entry</a:t>
            </a:r>
          </a:p>
        </p:txBody>
      </p:sp>
      <p:sp>
        <p:nvSpPr>
          <p:cNvPr id="3" name="Content Placeholder 2"/>
          <p:cNvSpPr>
            <a:spLocks noGrp="1"/>
          </p:cNvSpPr>
          <p:nvPr>
            <p:ph idx="1"/>
          </p:nvPr>
        </p:nvSpPr>
        <p:spPr/>
        <p:txBody>
          <a:bodyPr>
            <a:normAutofit/>
          </a:bodyPr>
          <a:lstStyle/>
          <a:p>
            <a:r>
              <a:rPr lang="en-GB" dirty="0"/>
              <a:t>Five RUT 50/40 Put BWB</a:t>
            </a:r>
          </a:p>
          <a:p>
            <a:pPr lvl="1"/>
            <a:r>
              <a:rPr lang="en-GB" dirty="0"/>
              <a:t>Upper longs 1/2% to 1% above the money (ITM) </a:t>
            </a:r>
          </a:p>
          <a:p>
            <a:pPr lvl="1"/>
            <a:r>
              <a:rPr lang="en-GB" dirty="0"/>
              <a:t>Wider wings also possible (60/50 or 70/50)</a:t>
            </a:r>
          </a:p>
          <a:p>
            <a:r>
              <a:rPr lang="en-GB" dirty="0"/>
              <a:t>Preferably 77 DTE for a calmer kick-off (flat T+0)</a:t>
            </a:r>
          </a:p>
          <a:p>
            <a:pPr lvl="1"/>
            <a:r>
              <a:rPr lang="en-GB" dirty="0"/>
              <a:t>This may engage capital early but one then slowly builds into the trade</a:t>
            </a:r>
          </a:p>
          <a:p>
            <a:pPr lvl="1"/>
            <a:r>
              <a:rPr lang="en-GB" dirty="0"/>
              <a:t>Can start 84-56 DTE or even later but a delta hedge is often necessary if late (e.g. Baby Rhino)</a:t>
            </a:r>
          </a:p>
          <a:p>
            <a:pPr lvl="1"/>
            <a:r>
              <a:rPr lang="en-GB" dirty="0"/>
              <a:t>A down day (Vol Pop) is always preferable</a:t>
            </a:r>
          </a:p>
          <a:p>
            <a:pPr lvl="1"/>
            <a:endParaRPr lang="en-GB" dirty="0"/>
          </a:p>
        </p:txBody>
      </p:sp>
    </p:spTree>
    <p:extLst>
      <p:ext uri="{BB962C8B-B14F-4D97-AF65-F5344CB8AC3E}">
        <p14:creationId xmlns:p14="http://schemas.microsoft.com/office/powerpoint/2010/main" val="40707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SPX Rhino Entry</a:t>
            </a:r>
          </a:p>
        </p:txBody>
      </p:sp>
      <p:sp>
        <p:nvSpPr>
          <p:cNvPr id="3" name="Content Placeholder 2"/>
          <p:cNvSpPr>
            <a:spLocks noGrp="1"/>
          </p:cNvSpPr>
          <p:nvPr>
            <p:ph idx="1"/>
          </p:nvPr>
        </p:nvSpPr>
        <p:spPr/>
        <p:txBody>
          <a:bodyPr/>
          <a:lstStyle/>
          <a:p>
            <a:r>
              <a:rPr lang="en-GB" dirty="0"/>
              <a:t>Three SPX 80/60 or 100/75 or 75/50 PUT BWB</a:t>
            </a:r>
          </a:p>
          <a:p>
            <a:pPr lvl="1"/>
            <a:r>
              <a:rPr lang="en-GB" dirty="0"/>
              <a:t>Upper longs 0.5% to 1% above the money (ITM) </a:t>
            </a:r>
          </a:p>
          <a:p>
            <a:pPr lvl="1"/>
            <a:r>
              <a:rPr lang="en-GB" dirty="0"/>
              <a:t>Keep wing size ratio similar</a:t>
            </a:r>
          </a:p>
          <a:p>
            <a:pPr lvl="1"/>
            <a:r>
              <a:rPr lang="en-GB" dirty="0"/>
              <a:t>Same entry i.e. preferably around 77 DTE</a:t>
            </a:r>
          </a:p>
          <a:p>
            <a:pPr lvl="1"/>
            <a:r>
              <a:rPr lang="en-GB" dirty="0"/>
              <a:t>Same optimal conditions (Vol Pop)</a:t>
            </a:r>
          </a:p>
          <a:p>
            <a:pPr lvl="1"/>
            <a:endParaRPr lang="en-GB" dirty="0"/>
          </a:p>
          <a:p>
            <a:r>
              <a:rPr lang="en-GB" dirty="0"/>
              <a:t>Larger Wings = Larger Skew</a:t>
            </a:r>
          </a:p>
          <a:p>
            <a:pPr lvl="1"/>
            <a:r>
              <a:rPr lang="en-GB" dirty="0"/>
              <a:t>More resilient on the downside</a:t>
            </a:r>
          </a:p>
          <a:p>
            <a:pPr lvl="1"/>
            <a:r>
              <a:rPr lang="en-GB" dirty="0"/>
              <a:t>More work on the upside</a:t>
            </a:r>
          </a:p>
        </p:txBody>
      </p:sp>
    </p:spTree>
    <p:extLst>
      <p:ext uri="{BB962C8B-B14F-4D97-AF65-F5344CB8AC3E}">
        <p14:creationId xmlns:p14="http://schemas.microsoft.com/office/powerpoint/2010/main" val="319905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Scaling In</a:t>
            </a:r>
          </a:p>
        </p:txBody>
      </p:sp>
      <p:sp>
        <p:nvSpPr>
          <p:cNvPr id="3" name="Content Placeholder 2"/>
          <p:cNvSpPr>
            <a:spLocks noGrp="1"/>
          </p:cNvSpPr>
          <p:nvPr>
            <p:ph idx="1"/>
          </p:nvPr>
        </p:nvSpPr>
        <p:spPr/>
        <p:txBody>
          <a:bodyPr>
            <a:normAutofit/>
          </a:bodyPr>
          <a:lstStyle/>
          <a:p>
            <a:r>
              <a:rPr lang="en-US" dirty="0"/>
              <a:t>Add 5 Put 50/40 BWB (for the RUT) </a:t>
            </a:r>
          </a:p>
          <a:p>
            <a:pPr lvl="1"/>
            <a:r>
              <a:rPr lang="en-US" dirty="0"/>
              <a:t>Original guidelines</a:t>
            </a:r>
          </a:p>
          <a:p>
            <a:pPr lvl="2"/>
            <a:r>
              <a:rPr lang="en-US" dirty="0"/>
              <a:t>When the underlying leaves the tent (~10-15 points past the upper longs)</a:t>
            </a:r>
          </a:p>
          <a:p>
            <a:pPr lvl="2"/>
            <a:r>
              <a:rPr lang="en-US" dirty="0"/>
              <a:t>20 points (i.e. ±1%) above the initial ones</a:t>
            </a:r>
          </a:p>
          <a:p>
            <a:pPr lvl="3"/>
            <a:r>
              <a:rPr lang="en-US" dirty="0"/>
              <a:t>Inside the tent ?</a:t>
            </a:r>
          </a:p>
          <a:p>
            <a:pPr lvl="1"/>
            <a:r>
              <a:rPr lang="en-US" dirty="0"/>
              <a:t>New guidelines: more efficient use of capital</a:t>
            </a:r>
          </a:p>
          <a:p>
            <a:pPr lvl="2"/>
            <a:r>
              <a:rPr lang="en-US" dirty="0"/>
              <a:t>Add Theta to the trade by 56 DTE or 2-3 weeks after entry</a:t>
            </a:r>
          </a:p>
          <a:p>
            <a:pPr lvl="2"/>
            <a:r>
              <a:rPr lang="en-US" dirty="0"/>
              <a:t>Up or down, and again preferably on a down day.</a:t>
            </a:r>
          </a:p>
          <a:p>
            <a:pPr lvl="2"/>
            <a:r>
              <a:rPr lang="en-US" dirty="0"/>
              <a:t>Scaling-in is also an opportunity to keep Delta flatter</a:t>
            </a:r>
          </a:p>
        </p:txBody>
      </p:sp>
    </p:spTree>
    <p:extLst>
      <p:ext uri="{BB962C8B-B14F-4D97-AF65-F5344CB8AC3E}">
        <p14:creationId xmlns:p14="http://schemas.microsoft.com/office/powerpoint/2010/main" val="55500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2" y="79468"/>
            <a:ext cx="8748346" cy="1417638"/>
          </a:xfrm>
        </p:spPr>
        <p:txBody>
          <a:bodyPr/>
          <a:lstStyle/>
          <a:p>
            <a:r>
              <a:rPr lang="en-GB" dirty="0"/>
              <a:t>Reminder: Trade Philosophy</a:t>
            </a:r>
          </a:p>
        </p:txBody>
      </p:sp>
      <p:sp>
        <p:nvSpPr>
          <p:cNvPr id="3" name="Content Placeholder 2"/>
          <p:cNvSpPr>
            <a:spLocks noGrp="1"/>
          </p:cNvSpPr>
          <p:nvPr>
            <p:ph idx="1"/>
          </p:nvPr>
        </p:nvSpPr>
        <p:spPr>
          <a:xfrm>
            <a:off x="765175" y="1859280"/>
            <a:ext cx="7612064" cy="4393601"/>
          </a:xfrm>
        </p:spPr>
        <p:txBody>
          <a:bodyPr>
            <a:normAutofit/>
          </a:bodyPr>
          <a:lstStyle/>
          <a:p>
            <a:r>
              <a:rPr lang="en-US" dirty="0"/>
              <a:t>A BWB is a BWB is a BWB, or is it really ?</a:t>
            </a:r>
          </a:p>
          <a:p>
            <a:pPr lvl="1"/>
            <a:r>
              <a:rPr lang="en-US" dirty="0"/>
              <a:t>The Rhino is safe in most environments</a:t>
            </a:r>
          </a:p>
          <a:p>
            <a:pPr lvl="1"/>
            <a:r>
              <a:rPr lang="en-US" dirty="0"/>
              <a:t>The Rhino can be expanded into generic BWB trading</a:t>
            </a:r>
          </a:p>
          <a:p>
            <a:r>
              <a:rPr lang="en-US" dirty="0"/>
              <a:t>Prevailing Rules</a:t>
            </a:r>
          </a:p>
          <a:p>
            <a:pPr lvl="1"/>
            <a:r>
              <a:rPr lang="en-US" dirty="0"/>
              <a:t>Capital Preservation</a:t>
            </a:r>
          </a:p>
          <a:p>
            <a:pPr lvl="1"/>
            <a:r>
              <a:rPr lang="en-US" dirty="0"/>
              <a:t>Flat Delta, low Gamma</a:t>
            </a:r>
          </a:p>
          <a:p>
            <a:pPr lvl="1"/>
            <a:r>
              <a:rPr lang="en-US" dirty="0"/>
              <a:t>Same wing size ratio for all underlying symbols</a:t>
            </a:r>
          </a:p>
          <a:p>
            <a:pPr lvl="1"/>
            <a:r>
              <a:rPr lang="en-US" dirty="0"/>
              <a:t>Easy management (yet, not quite mechanical ! )</a:t>
            </a:r>
          </a:p>
          <a:p>
            <a:r>
              <a:rPr lang="en-US" dirty="0"/>
              <a:t>Trade like a pro i.e. discipline (daily routine etc.)</a:t>
            </a:r>
          </a:p>
          <a:p>
            <a:pPr lvl="1"/>
            <a:endParaRPr lang="en-US" dirty="0"/>
          </a:p>
        </p:txBody>
      </p:sp>
    </p:spTree>
    <p:extLst>
      <p:ext uri="{BB962C8B-B14F-4D97-AF65-F5344CB8AC3E}">
        <p14:creationId xmlns:p14="http://schemas.microsoft.com/office/powerpoint/2010/main" val="338879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Adjustments</a:t>
            </a:r>
          </a:p>
        </p:txBody>
      </p:sp>
      <p:sp>
        <p:nvSpPr>
          <p:cNvPr id="3" name="Content Placeholder 2"/>
          <p:cNvSpPr>
            <a:spLocks noGrp="1"/>
          </p:cNvSpPr>
          <p:nvPr>
            <p:ph idx="1"/>
          </p:nvPr>
        </p:nvSpPr>
        <p:spPr>
          <a:xfrm>
            <a:off x="765175" y="1859280"/>
            <a:ext cx="7612064" cy="4393601"/>
          </a:xfrm>
        </p:spPr>
        <p:txBody>
          <a:bodyPr>
            <a:normAutofit lnSpcReduction="10000"/>
          </a:bodyPr>
          <a:lstStyle/>
          <a:p>
            <a:r>
              <a:rPr lang="en-US" dirty="0"/>
              <a:t>Cut negative Delta by half: buy OTM Call calendar spreads, selling put verticals or condors, additional small Put BWB</a:t>
            </a:r>
          </a:p>
          <a:p>
            <a:pPr lvl="1"/>
            <a:r>
              <a:rPr lang="en-US" dirty="0"/>
              <a:t>Delta Limit: -5 per BWB</a:t>
            </a:r>
          </a:p>
          <a:p>
            <a:pPr lvl="1"/>
            <a:r>
              <a:rPr lang="en-US" dirty="0"/>
              <a:t>After 35-28DTE, calendars are often substituted for Call BWB to mitigate upside risk and flatten T+0 line, or be taken off (RTT mutation).</a:t>
            </a:r>
          </a:p>
          <a:p>
            <a:r>
              <a:rPr lang="en-US" dirty="0"/>
              <a:t>Cut positive delta by half: first remove upside combos, scaling back to original entry setup, scaling in or rolling back lower:</a:t>
            </a:r>
          </a:p>
          <a:p>
            <a:pPr lvl="1"/>
            <a:r>
              <a:rPr lang="en-US" dirty="0"/>
              <a:t>Delta Limit: +25 irrespective of position size i.e. 5 per BWB or less</a:t>
            </a:r>
          </a:p>
        </p:txBody>
      </p:sp>
    </p:spTree>
    <p:extLst>
      <p:ext uri="{BB962C8B-B14F-4D97-AF65-F5344CB8AC3E}">
        <p14:creationId xmlns:p14="http://schemas.microsoft.com/office/powerpoint/2010/main" val="330394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Rhino Exit Rules</a:t>
            </a:r>
          </a:p>
        </p:txBody>
      </p:sp>
      <p:sp>
        <p:nvSpPr>
          <p:cNvPr id="3" name="Content Placeholder 2"/>
          <p:cNvSpPr>
            <a:spLocks noGrp="1"/>
          </p:cNvSpPr>
          <p:nvPr>
            <p:ph idx="1"/>
          </p:nvPr>
        </p:nvSpPr>
        <p:spPr>
          <a:xfrm>
            <a:off x="765175" y="1867646"/>
            <a:ext cx="7612064" cy="4182035"/>
          </a:xfrm>
        </p:spPr>
        <p:txBody>
          <a:bodyPr>
            <a:normAutofit fontScale="92500" lnSpcReduction="20000"/>
          </a:bodyPr>
          <a:lstStyle/>
          <a:p>
            <a:r>
              <a:rPr lang="en-US" dirty="0">
                <a:effectLst/>
              </a:rPr>
              <a:t>Planned Capital = $25,000 (without allowance for overlap) otherwise $37,500</a:t>
            </a:r>
          </a:p>
          <a:p>
            <a:pPr lvl="1"/>
            <a:r>
              <a:rPr lang="en-US" dirty="0">
                <a:effectLst/>
              </a:rPr>
              <a:t>A position generally is closed before the next one is fully scaled in, yet not always in low IV environments.</a:t>
            </a:r>
          </a:p>
          <a:p>
            <a:r>
              <a:rPr lang="en-US" dirty="0">
                <a:effectLst/>
              </a:rPr>
              <a:t>Profit Targets </a:t>
            </a:r>
          </a:p>
          <a:p>
            <a:pPr lvl="1"/>
            <a:r>
              <a:rPr lang="en-US" dirty="0">
                <a:effectLst/>
              </a:rPr>
              <a:t>• &gt; 35 DTE :	$2500 (10% on PC)</a:t>
            </a:r>
          </a:p>
          <a:p>
            <a:pPr lvl="1"/>
            <a:r>
              <a:rPr lang="en-US" dirty="0">
                <a:effectLst/>
              </a:rPr>
              <a:t>• 28 - 35 DTE : 	$2000 (8% on PC)</a:t>
            </a:r>
          </a:p>
          <a:p>
            <a:pPr lvl="1"/>
            <a:r>
              <a:rPr lang="en-US" dirty="0">
                <a:effectLst/>
              </a:rPr>
              <a:t>• 21 - 27 DTE : 	$1500 (6% on PC)</a:t>
            </a:r>
          </a:p>
          <a:p>
            <a:pPr lvl="1"/>
            <a:r>
              <a:rPr lang="en-US" dirty="0">
                <a:effectLst/>
              </a:rPr>
              <a:t>• &lt; 21 DTE : 	$1000 (4% on PC)</a:t>
            </a:r>
          </a:p>
          <a:p>
            <a:pPr lvl="1"/>
            <a:r>
              <a:rPr lang="en-US" dirty="0">
                <a:effectLst/>
              </a:rPr>
              <a:t>Then for the brave, when Gamma starts kicking in</a:t>
            </a:r>
            <a:r>
              <a:rPr lang="is-IS" dirty="0">
                <a:effectLst/>
              </a:rPr>
              <a:t>…</a:t>
            </a:r>
          </a:p>
          <a:p>
            <a:r>
              <a:rPr lang="is-IS" dirty="0">
                <a:effectLst/>
              </a:rPr>
              <a:t>Loss Control</a:t>
            </a:r>
          </a:p>
          <a:p>
            <a:pPr lvl="1"/>
            <a:r>
              <a:rPr lang="is-IS" dirty="0">
                <a:effectLst/>
              </a:rPr>
              <a:t>Exit on 10% loss (or less)</a:t>
            </a:r>
            <a:endParaRPr lang="en-US" dirty="0">
              <a:effectLst/>
            </a:endParaRPr>
          </a:p>
        </p:txBody>
      </p:sp>
    </p:spTree>
    <p:extLst>
      <p:ext uri="{BB962C8B-B14F-4D97-AF65-F5344CB8AC3E}">
        <p14:creationId xmlns:p14="http://schemas.microsoft.com/office/powerpoint/2010/main" val="31093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Trading Psychology</a:t>
            </a:r>
          </a:p>
        </p:txBody>
      </p:sp>
      <p:sp>
        <p:nvSpPr>
          <p:cNvPr id="3" name="Content Placeholder 2"/>
          <p:cNvSpPr>
            <a:spLocks noGrp="1"/>
          </p:cNvSpPr>
          <p:nvPr>
            <p:ph idx="1"/>
          </p:nvPr>
        </p:nvSpPr>
        <p:spPr>
          <a:xfrm>
            <a:off x="765175" y="1877806"/>
            <a:ext cx="7612064" cy="4182035"/>
          </a:xfrm>
        </p:spPr>
        <p:txBody>
          <a:bodyPr/>
          <a:lstStyle/>
          <a:p>
            <a:r>
              <a:rPr lang="en-GB" dirty="0"/>
              <a:t>Knowledge: Learn the Greeks, aim for the flattest possible T+0 line, and try and project T+7 and further with OV/ONE</a:t>
            </a:r>
          </a:p>
          <a:p>
            <a:r>
              <a:rPr lang="en-GB" dirty="0"/>
              <a:t>Self-Confidence: Keep the trade as simple as possible, adapt the trade to your lifestyle (or vice versa !), have reasonable goals.</a:t>
            </a:r>
          </a:p>
          <a:p>
            <a:r>
              <a:rPr lang="en-GB" dirty="0"/>
              <a:t>Market View: Technically not necessary but really useful. Have as much a bias as a contingency plan.</a:t>
            </a:r>
          </a:p>
        </p:txBody>
      </p:sp>
    </p:spTree>
    <p:extLst>
      <p:ext uri="{BB962C8B-B14F-4D97-AF65-F5344CB8AC3E}">
        <p14:creationId xmlns:p14="http://schemas.microsoft.com/office/powerpoint/2010/main" val="7847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24D7EBE-6CC0-2441-898A-3B3D04CED82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0905" y="1716066"/>
            <a:ext cx="8934997" cy="4847572"/>
          </a:xfrm>
        </p:spPr>
      </p:pic>
      <p:sp>
        <p:nvSpPr>
          <p:cNvPr id="2" name="Title 1"/>
          <p:cNvSpPr>
            <a:spLocks noGrp="1"/>
          </p:cNvSpPr>
          <p:nvPr>
            <p:ph type="title"/>
          </p:nvPr>
        </p:nvSpPr>
        <p:spPr/>
        <p:txBody>
          <a:bodyPr/>
          <a:lstStyle/>
          <a:p>
            <a:r>
              <a:rPr lang="en-GB" sz="5400" dirty="0"/>
              <a:t>Market View</a:t>
            </a:r>
            <a:br>
              <a:rPr lang="en-US" sz="1200" dirty="0">
                <a:effectLst/>
              </a:rPr>
            </a:br>
            <a:endParaRPr lang="en-GB" sz="1200" dirty="0"/>
          </a:p>
        </p:txBody>
      </p:sp>
      <p:sp>
        <p:nvSpPr>
          <p:cNvPr id="6" name="TextBox 5"/>
          <p:cNvSpPr txBox="1"/>
          <p:nvPr/>
        </p:nvSpPr>
        <p:spPr>
          <a:xfrm>
            <a:off x="110905" y="3046158"/>
            <a:ext cx="3694217" cy="1200329"/>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Tools:</a:t>
            </a:r>
          </a:p>
          <a:p>
            <a:r>
              <a:rPr lang="en-GB" b="1" dirty="0">
                <a:latin typeface="Tahoma" panose="020B0604030504040204" pitchFamily="34" charset="0"/>
                <a:ea typeface="Tahoma" panose="020B0604030504040204" pitchFamily="34" charset="0"/>
                <a:cs typeface="Tahoma" panose="020B0604030504040204" pitchFamily="34" charset="0"/>
              </a:rPr>
              <a:t>ALMA, BB, Fibs and common</a:t>
            </a:r>
          </a:p>
          <a:p>
            <a:r>
              <a:rPr lang="en-GB" b="1" dirty="0">
                <a:latin typeface="Tahoma" panose="020B0604030504040204" pitchFamily="34" charset="0"/>
                <a:ea typeface="Tahoma" panose="020B0604030504040204" pitchFamily="34" charset="0"/>
                <a:cs typeface="Tahoma" panose="020B0604030504040204" pitchFamily="34" charset="0"/>
              </a:rPr>
              <a:t>Graphical patterns (e.g. channels, pennants etc.)</a:t>
            </a:r>
          </a:p>
        </p:txBody>
      </p:sp>
      <p:sp>
        <p:nvSpPr>
          <p:cNvPr id="7" name="TextBox 6"/>
          <p:cNvSpPr txBox="1"/>
          <p:nvPr/>
        </p:nvSpPr>
        <p:spPr>
          <a:xfrm>
            <a:off x="1283278" y="2642532"/>
            <a:ext cx="2855269" cy="369332"/>
          </a:xfrm>
          <a:prstGeom prst="rect">
            <a:avLst/>
          </a:prstGeom>
          <a:noFill/>
          <a:ln>
            <a:solidFill>
              <a:schemeClr val="tx2"/>
            </a:solidFill>
          </a:ln>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Jul 27th after the close</a:t>
            </a:r>
          </a:p>
        </p:txBody>
      </p:sp>
      <p:sp>
        <p:nvSpPr>
          <p:cNvPr id="15" name="Rounded Rectangle 14">
            <a:extLst>
              <a:ext uri="{FF2B5EF4-FFF2-40B4-BE49-F238E27FC236}">
                <a16:creationId xmlns:a16="http://schemas.microsoft.com/office/drawing/2014/main" id="{E44AD7F4-71C1-0E42-B6D9-5417BF706056}"/>
              </a:ext>
            </a:extLst>
          </p:cNvPr>
          <p:cNvSpPr/>
          <p:nvPr/>
        </p:nvSpPr>
        <p:spPr>
          <a:xfrm>
            <a:off x="110905" y="1716066"/>
            <a:ext cx="1354640" cy="313151"/>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DDD79871-B840-094F-9D47-F13AF4F57877}"/>
              </a:ext>
            </a:extLst>
          </p:cNvPr>
          <p:cNvCxnSpPr/>
          <p:nvPr/>
        </p:nvCxnSpPr>
        <p:spPr>
          <a:xfrm>
            <a:off x="8217074" y="3206663"/>
            <a:ext cx="160163" cy="63882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09E7C3F-0987-7F49-98B2-F0C5DC2D9BE0}"/>
              </a:ext>
            </a:extLst>
          </p:cNvPr>
          <p:cNvSpPr txBox="1"/>
          <p:nvPr/>
        </p:nvSpPr>
        <p:spPr>
          <a:xfrm>
            <a:off x="7833658" y="3785909"/>
            <a:ext cx="1087157" cy="707886"/>
          </a:xfrm>
          <a:prstGeom prst="rect">
            <a:avLst/>
          </a:prstGeom>
          <a:noFill/>
        </p:spPr>
        <p:txBody>
          <a:bodyPr wrap="none" rtlCol="0">
            <a:spAutoFit/>
          </a:bodyPr>
          <a:lstStyle/>
          <a:p>
            <a:pPr algn="ctr"/>
            <a:r>
              <a:rPr lang="fr-FR" sz="2000" b="1" dirty="0">
                <a:latin typeface="Tahoma" panose="020B0604030504040204" pitchFamily="34" charset="0"/>
                <a:ea typeface="Tahoma" panose="020B0604030504040204" pitchFamily="34" charset="0"/>
                <a:cs typeface="Tahoma" panose="020B0604030504040204" pitchFamily="34" charset="0"/>
              </a:rPr>
              <a:t>?</a:t>
            </a:r>
            <a:br>
              <a:rPr lang="fr-FR" sz="2000" b="1" dirty="0">
                <a:latin typeface="Tahoma" panose="020B0604030504040204" pitchFamily="34" charset="0"/>
                <a:ea typeface="Tahoma" panose="020B0604030504040204" pitchFamily="34" charset="0"/>
                <a:cs typeface="Tahoma" panose="020B0604030504040204" pitchFamily="34" charset="0"/>
              </a:rPr>
            </a:br>
            <a:r>
              <a:rPr lang="fr-FR" sz="2000" b="1" dirty="0">
                <a:latin typeface="Tahoma" panose="020B0604030504040204" pitchFamily="34" charset="0"/>
                <a:ea typeface="Tahoma" panose="020B0604030504040204" pitchFamily="34" charset="0"/>
                <a:cs typeface="Tahoma" panose="020B0604030504040204" pitchFamily="34" charset="0"/>
              </a:rPr>
              <a:t>(AAPL)</a:t>
            </a:r>
          </a:p>
        </p:txBody>
      </p:sp>
    </p:spTree>
    <p:extLst>
      <p:ext uri="{BB962C8B-B14F-4D97-AF65-F5344CB8AC3E}">
        <p14:creationId xmlns:p14="http://schemas.microsoft.com/office/powerpoint/2010/main" val="27829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Routine</a:t>
            </a:r>
          </a:p>
        </p:txBody>
      </p:sp>
      <p:sp>
        <p:nvSpPr>
          <p:cNvPr id="3" name="Content Placeholder 2"/>
          <p:cNvSpPr>
            <a:spLocks noGrp="1"/>
          </p:cNvSpPr>
          <p:nvPr>
            <p:ph idx="1"/>
          </p:nvPr>
        </p:nvSpPr>
        <p:spPr>
          <a:xfrm>
            <a:off x="765175" y="1740877"/>
            <a:ext cx="7612064" cy="4624753"/>
          </a:xfrm>
        </p:spPr>
        <p:txBody>
          <a:bodyPr>
            <a:normAutofit lnSpcReduction="10000"/>
          </a:bodyPr>
          <a:lstStyle/>
          <a:p>
            <a:pPr marL="342900" lvl="1" indent="-342900">
              <a:spcBef>
                <a:spcPts val="2000"/>
              </a:spcBef>
            </a:pPr>
            <a:r>
              <a:rPr lang="en-GB" dirty="0"/>
              <a:t>Check futures market for overnight gap</a:t>
            </a:r>
          </a:p>
          <a:p>
            <a:pPr marL="342900" lvl="1" indent="-342900">
              <a:spcBef>
                <a:spcPts val="2000"/>
              </a:spcBef>
            </a:pPr>
            <a:r>
              <a:rPr lang="en-GB" dirty="0"/>
              <a:t>Economic News (… and tweets …)</a:t>
            </a:r>
          </a:p>
          <a:p>
            <a:pPr marL="342900" lvl="1" indent="-342900">
              <a:spcBef>
                <a:spcPts val="2000"/>
              </a:spcBef>
            </a:pPr>
            <a:r>
              <a:rPr lang="en-GB" dirty="0"/>
              <a:t>Volatility Regime</a:t>
            </a:r>
          </a:p>
          <a:p>
            <a:pPr marL="342900" lvl="1" indent="-342900">
              <a:spcBef>
                <a:spcPts val="2000"/>
              </a:spcBef>
            </a:pPr>
            <a:r>
              <a:rPr lang="en-GB" dirty="0"/>
              <a:t>If managed once a day (10 AM or 3 PM): </a:t>
            </a:r>
          </a:p>
          <a:p>
            <a:pPr lvl="1"/>
            <a:r>
              <a:rPr lang="en-GB" dirty="0"/>
              <a:t>Stick to the rules (no specific market view)</a:t>
            </a:r>
          </a:p>
          <a:p>
            <a:pPr lvl="1"/>
            <a:r>
              <a:rPr lang="en-GB" dirty="0"/>
              <a:t>Recommended for beginners or traders who have a day job</a:t>
            </a:r>
          </a:p>
          <a:p>
            <a:pPr lvl="1"/>
            <a:r>
              <a:rPr lang="en-GB" dirty="0"/>
              <a:t>Trade / Adjust when market has settled</a:t>
            </a:r>
          </a:p>
          <a:p>
            <a:r>
              <a:rPr lang="en-GB" dirty="0"/>
              <a:t>If managed twice a day (recommended):</a:t>
            </a:r>
          </a:p>
          <a:p>
            <a:pPr lvl="1"/>
            <a:r>
              <a:rPr lang="en-GB" dirty="0"/>
              <a:t>10 AM and 3 PM</a:t>
            </a:r>
          </a:p>
        </p:txBody>
      </p:sp>
    </p:spTree>
    <p:extLst>
      <p:ext uri="{BB962C8B-B14F-4D97-AF65-F5344CB8AC3E}">
        <p14:creationId xmlns:p14="http://schemas.microsoft.com/office/powerpoint/2010/main" val="238045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0" y="1890944"/>
            <a:ext cx="9144000" cy="4864963"/>
          </a:xfrm>
        </p:spPr>
        <p:txBody>
          <a:bodyPr>
            <a:normAutofit fontScale="40000" lnSpcReduction="20000"/>
          </a:bodyPr>
          <a:lstStyle/>
          <a:p>
            <a:r>
              <a:rPr lang="en-US" sz="2800" dirty="0">
                <a:effectLst/>
              </a:rPr>
              <a:t>1. SMB TRAINING is NOT a Broker Dealer. SMB Training engages in trader education and training. SMB TRAINING offers a number of products and services, both electronic (over the internet through </a:t>
            </a:r>
            <a:r>
              <a:rPr lang="en-US" sz="2800" u="sng" dirty="0">
                <a:effectLst/>
                <a:hlinkClick r:id="rId2"/>
              </a:rPr>
              <a:t>smbtraining.com</a:t>
            </a:r>
            <a:r>
              <a:rPr lang="en-US" sz="2800" dirty="0">
                <a:effectLst/>
              </a:rPr>
              <a:t>) and in person. SMB TRAINING also offers web-based, interactive training courses on demand.</a:t>
            </a:r>
          </a:p>
          <a:p>
            <a:r>
              <a:rPr lang="en-US" sz="2800" dirty="0">
                <a:effectLst/>
              </a:rPr>
              <a:t>2. The seminars given by SMB TRAINING are for  educational purposes only. This information neither is, nor should be construed, as an offer, or a solicitation of an offer, to buy or sell securities. You shall be fully responsible for any investment decision you make, and such decisions will be based solely on your evaluation of your financial circumstances, investment objectives, risk tolerance, and liquidity needs.</a:t>
            </a:r>
          </a:p>
          <a:p>
            <a:r>
              <a:rPr lang="en-US" sz="2800" dirty="0">
                <a:effectLst/>
              </a:rPr>
              <a:t>3. This material is being provided to you for educational purposes only. No information presented constitutes a recommendation by SMB TRAINING or its affiliates to buy, sell or hold any security, financial product or instrument discussed therein or to engage in any specific investment strategy. The content neither is, nor should be construed as, an offer, or a solicitation of an offer, to buy, sell, or hold any securities. You are fully responsible for any investment decisions you make. Such decisions should be based solely on your evaluation of your financial circumstances. Such decisions should be based solely on your evaluation of your financial circumstances, investment objectives, risk tolerance and liquidity needs.</a:t>
            </a:r>
          </a:p>
          <a:p>
            <a:r>
              <a:rPr lang="en-US" sz="2800" dirty="0">
                <a:effectLst/>
              </a:rPr>
              <a:t>4. SMB Training and SMB Capital Management, LLC are separate but affiliated companies.</a:t>
            </a:r>
          </a:p>
          <a:p>
            <a:r>
              <a:rPr lang="en-US" sz="2800" dirty="0">
                <a:effectLst/>
              </a:rPr>
              <a:t>5. No relevant positions</a:t>
            </a:r>
          </a:p>
          <a:p>
            <a:r>
              <a:rPr lang="en-US" sz="2800" dirty="0">
                <a:effectLst/>
              </a:rPr>
              <a:t>6. Please note: Hypothetical computer simulated performance results are believed to be accurately presented. However, they are not guaranteed as to accuracy or completeness and are subject to change without any notice. Hypothetical or simulated performance results have certain inherent limitations. Unlike an actual performance record, simulated results do not represent actual trading. Since, also, the trades have not actually been executed; the results may have been under or over compensated for the impact, if any, of certain market factors such as liquidity, slippage and commissions. Simulated trading programs in general are also subject to the fact that they are designed with the benefit of hindsight. No representation is being made that any portfolio will, or is likely to achieve profits or losses similar to those shown. All investments and trades carry risks.</a:t>
            </a:r>
          </a:p>
          <a:p>
            <a:r>
              <a:rPr lang="en-US" dirty="0">
                <a:effectLst/>
              </a:rPr>
              <a:t> </a:t>
            </a:r>
          </a:p>
          <a:p>
            <a:endParaRPr lang="en-US" dirty="0"/>
          </a:p>
        </p:txBody>
      </p:sp>
    </p:spTree>
    <p:extLst>
      <p:ext uri="{BB962C8B-B14F-4D97-AF65-F5344CB8AC3E}">
        <p14:creationId xmlns:p14="http://schemas.microsoft.com/office/powerpoint/2010/main" val="251717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Can we adapt alert levels ?</a:t>
            </a:r>
          </a:p>
        </p:txBody>
      </p:sp>
      <p:sp>
        <p:nvSpPr>
          <p:cNvPr id="3" name="Content Placeholder 2"/>
          <p:cNvSpPr>
            <a:spLocks noGrp="1"/>
          </p:cNvSpPr>
          <p:nvPr>
            <p:ph idx="1"/>
          </p:nvPr>
        </p:nvSpPr>
        <p:spPr/>
        <p:txBody>
          <a:bodyPr>
            <a:normAutofit/>
          </a:bodyPr>
          <a:lstStyle/>
          <a:p>
            <a:r>
              <a:rPr lang="en-GB" dirty="0"/>
              <a:t>Market Neutral = “Theta play” under the tent</a:t>
            </a:r>
          </a:p>
          <a:p>
            <a:pPr lvl="1"/>
            <a:r>
              <a:rPr lang="en-GB" dirty="0"/>
              <a:t>Some traders may accept more volatile P&amp;L or</a:t>
            </a:r>
          </a:p>
          <a:p>
            <a:pPr lvl="1"/>
            <a:r>
              <a:rPr lang="en-GB" dirty="0"/>
              <a:t>Use more TA (e.g. support/resistance levels as shown on previous slide) to adjust delta limits and alerts.</a:t>
            </a:r>
          </a:p>
          <a:p>
            <a:pPr lvl="1"/>
            <a:r>
              <a:rPr lang="en-GB" dirty="0"/>
              <a:t>Also note that indices follow the general mean reversion rule.</a:t>
            </a:r>
          </a:p>
          <a:p>
            <a:r>
              <a:rPr lang="en-GB" dirty="0"/>
              <a:t>Optimal range : between the “horns”</a:t>
            </a:r>
          </a:p>
          <a:p>
            <a:r>
              <a:rPr lang="en-GB" dirty="0"/>
              <a:t>Use common sense !</a:t>
            </a:r>
          </a:p>
          <a:p>
            <a:pPr lvl="1"/>
            <a:r>
              <a:rPr lang="en-GB" dirty="0"/>
              <a:t>This comes with experience (alert service?)</a:t>
            </a:r>
          </a:p>
        </p:txBody>
      </p:sp>
    </p:spTree>
    <p:extLst>
      <p:ext uri="{BB962C8B-B14F-4D97-AF65-F5344CB8AC3E}">
        <p14:creationId xmlns:p14="http://schemas.microsoft.com/office/powerpoint/2010/main" val="29840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Part 1</a:t>
            </a:r>
          </a:p>
        </p:txBody>
      </p:sp>
      <p:sp>
        <p:nvSpPr>
          <p:cNvPr id="3" name="Content Placeholder 2"/>
          <p:cNvSpPr>
            <a:spLocks noGrp="1"/>
          </p:cNvSpPr>
          <p:nvPr>
            <p:ph idx="1"/>
          </p:nvPr>
        </p:nvSpPr>
        <p:spPr/>
        <p:txBody>
          <a:bodyPr/>
          <a:lstStyle/>
          <a:p>
            <a:r>
              <a:rPr lang="en-GB" dirty="0"/>
              <a:t>We have seen the following in Part 1:</a:t>
            </a:r>
          </a:p>
          <a:p>
            <a:pPr lvl="1"/>
            <a:r>
              <a:rPr lang="en-GB" dirty="0"/>
              <a:t>The Rhino is a versatile hedged Put BWB</a:t>
            </a:r>
          </a:p>
          <a:p>
            <a:pPr lvl="2"/>
            <a:r>
              <a:rPr lang="en-GB" dirty="0"/>
              <a:t>Applicable to RUT, SPX, ES as well as related trackers.</a:t>
            </a:r>
          </a:p>
          <a:p>
            <a:pPr lvl="1"/>
            <a:r>
              <a:rPr lang="en-GB" dirty="0"/>
              <a:t>Managed by Greeks, assisted by a market view.</a:t>
            </a:r>
          </a:p>
          <a:p>
            <a:pPr lvl="1"/>
            <a:r>
              <a:rPr lang="en-GB" dirty="0"/>
              <a:t>Simple Delta guidelines to keep T+0 to T+7 flat.</a:t>
            </a:r>
          </a:p>
          <a:p>
            <a:pPr lvl="1"/>
            <a:r>
              <a:rPr lang="en-GB" dirty="0"/>
              <a:t>Scale-in by 56 DTE to add Theta to the trade.</a:t>
            </a:r>
          </a:p>
          <a:p>
            <a:pPr lvl="1"/>
            <a:r>
              <a:rPr lang="en-GB" dirty="0"/>
              <a:t>Most usual upside adjustment: Call Calendars.</a:t>
            </a:r>
          </a:p>
          <a:p>
            <a:pPr lvl="1"/>
            <a:r>
              <a:rPr lang="en-GB" dirty="0"/>
              <a:t>Recommended management: Twice a day.</a:t>
            </a:r>
          </a:p>
          <a:p>
            <a:pPr lvl="1"/>
            <a:endParaRPr lang="en-GB" dirty="0"/>
          </a:p>
        </p:txBody>
      </p:sp>
    </p:spTree>
    <p:extLst>
      <p:ext uri="{BB962C8B-B14F-4D97-AF65-F5344CB8AC3E}">
        <p14:creationId xmlns:p14="http://schemas.microsoft.com/office/powerpoint/2010/main" val="74126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Trade Evolution</a:t>
            </a:r>
          </a:p>
        </p:txBody>
      </p:sp>
      <p:sp>
        <p:nvSpPr>
          <p:cNvPr id="3" name="Content Placeholder 2"/>
          <p:cNvSpPr>
            <a:spLocks noGrp="1"/>
          </p:cNvSpPr>
          <p:nvPr>
            <p:ph idx="1"/>
          </p:nvPr>
        </p:nvSpPr>
        <p:spPr/>
        <p:txBody>
          <a:bodyPr/>
          <a:lstStyle/>
          <a:p>
            <a:pPr lvl="1"/>
            <a:r>
              <a:rPr lang="en-GB" dirty="0"/>
              <a:t>A Rhino is a Rhino is a Rhino, or is it ?</a:t>
            </a:r>
          </a:p>
          <a:p>
            <a:pPr lvl="1"/>
            <a:r>
              <a:rPr lang="en-GB" dirty="0"/>
              <a:t>Dynamics for the two major underlying symbols (RUT and SPX) are slightly different</a:t>
            </a:r>
          </a:p>
          <a:p>
            <a:pPr lvl="2"/>
            <a:r>
              <a:rPr lang="en-GB" dirty="0"/>
              <a:t>SPX exhibits more skew than RUT, and more so on larger wing sizes.</a:t>
            </a:r>
          </a:p>
          <a:p>
            <a:pPr lvl="1"/>
            <a:r>
              <a:rPr lang="en-GB" dirty="0"/>
              <a:t>Does one want to “trade the hedge” ?</a:t>
            </a:r>
          </a:p>
          <a:p>
            <a:pPr lvl="2"/>
            <a:r>
              <a:rPr lang="en-GB" dirty="0"/>
              <a:t>A BWB strategy can be assisted by a good tent-widening technique, but how far are we prepared to go ?</a:t>
            </a:r>
          </a:p>
          <a:p>
            <a:pPr lvl="1"/>
            <a:r>
              <a:rPr lang="en-GB" dirty="0"/>
              <a:t>Incorporating adjustments or even setups from “like-minded” strategies.</a:t>
            </a:r>
          </a:p>
          <a:p>
            <a:pPr lvl="2"/>
            <a:r>
              <a:rPr lang="en-GB" dirty="0"/>
              <a:t>For instance RTT in its original format.</a:t>
            </a:r>
          </a:p>
          <a:p>
            <a:pPr lvl="1"/>
            <a:endParaRPr lang="en-GB" dirty="0"/>
          </a:p>
        </p:txBody>
      </p:sp>
    </p:spTree>
    <p:extLst>
      <p:ext uri="{BB962C8B-B14F-4D97-AF65-F5344CB8AC3E}">
        <p14:creationId xmlns:p14="http://schemas.microsoft.com/office/powerpoint/2010/main" val="222630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7669-14E4-D046-827B-C45753CF765C}"/>
              </a:ext>
            </a:extLst>
          </p:cNvPr>
          <p:cNvSpPr>
            <a:spLocks noGrp="1"/>
          </p:cNvSpPr>
          <p:nvPr>
            <p:ph type="title"/>
          </p:nvPr>
        </p:nvSpPr>
        <p:spPr/>
        <p:txBody>
          <a:bodyPr/>
          <a:lstStyle/>
          <a:p>
            <a:r>
              <a:rPr lang="en-GB" dirty="0"/>
              <a:t>Rollback Risk</a:t>
            </a:r>
          </a:p>
        </p:txBody>
      </p:sp>
      <p:sp>
        <p:nvSpPr>
          <p:cNvPr id="6" name="Content Placeholder 5">
            <a:extLst>
              <a:ext uri="{FF2B5EF4-FFF2-40B4-BE49-F238E27FC236}">
                <a16:creationId xmlns:a16="http://schemas.microsoft.com/office/drawing/2014/main" id="{563643A9-60B8-D444-B350-6DD391D6A660}"/>
              </a:ext>
            </a:extLst>
          </p:cNvPr>
          <p:cNvSpPr>
            <a:spLocks noGrp="1"/>
          </p:cNvSpPr>
          <p:nvPr>
            <p:ph idx="1"/>
          </p:nvPr>
        </p:nvSpPr>
        <p:spPr>
          <a:xfrm>
            <a:off x="765175" y="1686169"/>
            <a:ext cx="7612064" cy="5041900"/>
          </a:xfrm>
        </p:spPr>
        <p:txBody>
          <a:bodyPr/>
          <a:lstStyle/>
          <a:p>
            <a:r>
              <a:rPr lang="en-GB" dirty="0"/>
              <a:t>Cost ? </a:t>
            </a:r>
          </a:p>
          <a:p>
            <a:r>
              <a:rPr lang="en-GB" dirty="0"/>
              <a:t>What if the market bounces (whipsaw) ?</a:t>
            </a:r>
          </a:p>
        </p:txBody>
      </p:sp>
      <p:graphicFrame>
        <p:nvGraphicFramePr>
          <p:cNvPr id="7" name="Content Placeholder 6">
            <a:extLst>
              <a:ext uri="{FF2B5EF4-FFF2-40B4-BE49-F238E27FC236}">
                <a16:creationId xmlns:a16="http://schemas.microsoft.com/office/drawing/2014/main" id="{5536E4AC-1D04-464F-A136-A7B644DF6056}"/>
              </a:ext>
            </a:extLst>
          </p:cNvPr>
          <p:cNvGraphicFramePr>
            <a:graphicFrameLocks/>
          </p:cNvGraphicFramePr>
          <p:nvPr>
            <p:extLst>
              <p:ext uri="{D42A27DB-BD31-4B8C-83A1-F6EECF244321}">
                <p14:modId xmlns:p14="http://schemas.microsoft.com/office/powerpoint/2010/main" val="791061143"/>
              </p:ext>
            </p:extLst>
          </p:nvPr>
        </p:nvGraphicFramePr>
        <p:xfrm>
          <a:off x="765175" y="2819400"/>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LOW-MEDIUM</a:t>
                      </a:r>
                    </a:p>
                  </a:txBody>
                  <a:tcPr anchor="ctr">
                    <a:solidFill>
                      <a:srgbClr val="FFC000"/>
                    </a:solidFill>
                  </a:tcPr>
                </a:tc>
                <a:tc>
                  <a:txBody>
                    <a:bodyPr/>
                    <a:lstStyle/>
                    <a:p>
                      <a:pPr algn="ctr"/>
                      <a:r>
                        <a:rPr lang="en-GB" noProof="0" dirty="0"/>
                        <a:t>MEDIUM</a:t>
                      </a:r>
                    </a:p>
                  </a:txBody>
                  <a:tcPr anchor="ctr">
                    <a:solidFill>
                      <a:srgbClr val="C00000"/>
                    </a:solidFill>
                  </a:tcPr>
                </a:tc>
                <a:tc>
                  <a:txBody>
                    <a:bodyPr/>
                    <a:lstStyle/>
                    <a:p>
                      <a:pPr algn="ctr"/>
                      <a:r>
                        <a:rPr lang="en-GB" noProof="0" dirty="0"/>
                        <a:t>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extLst>
                  <a:ext uri="{0D108BD9-81ED-4DB2-BD59-A6C34878D82A}">
                    <a16:rowId xmlns:a16="http://schemas.microsoft.com/office/drawing/2014/main" val="1624360885"/>
                  </a:ext>
                </a:extLst>
              </a:tr>
            </a:tbl>
          </a:graphicData>
        </a:graphic>
      </p:graphicFrame>
    </p:spTree>
    <p:extLst>
      <p:ext uri="{BB962C8B-B14F-4D97-AF65-F5344CB8AC3E}">
        <p14:creationId xmlns:p14="http://schemas.microsoft.com/office/powerpoint/2010/main" val="34545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Reminder: Rollover Risk</a:t>
            </a:r>
          </a:p>
        </p:txBody>
      </p:sp>
      <p:graphicFrame>
        <p:nvGraphicFramePr>
          <p:cNvPr id="7" name="Content Placeholder 6">
            <a:extLst>
              <a:ext uri="{FF2B5EF4-FFF2-40B4-BE49-F238E27FC236}">
                <a16:creationId xmlns:a16="http://schemas.microsoft.com/office/drawing/2014/main" id="{2353CE80-AFD9-2C4A-90C6-C89C82CAB932}"/>
              </a:ext>
            </a:extLst>
          </p:cNvPr>
          <p:cNvGraphicFramePr>
            <a:graphicFrameLocks noGrp="1"/>
          </p:cNvGraphicFramePr>
          <p:nvPr>
            <p:ph idx="1"/>
            <p:extLst>
              <p:ext uri="{D42A27DB-BD31-4B8C-83A1-F6EECF244321}">
                <p14:modId xmlns:p14="http://schemas.microsoft.com/office/powerpoint/2010/main" val="3873617130"/>
              </p:ext>
            </p:extLst>
          </p:nvPr>
        </p:nvGraphicFramePr>
        <p:xfrm>
          <a:off x="765175" y="2887785"/>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tc>
                  <a:txBody>
                    <a:bodyPr/>
                    <a:lstStyle/>
                    <a:p>
                      <a:pPr algn="ctr"/>
                      <a:r>
                        <a:rPr lang="en-GB" noProof="0" dirty="0"/>
                        <a:t>VERY 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extLst>
                  <a:ext uri="{0D108BD9-81ED-4DB2-BD59-A6C34878D82A}">
                    <a16:rowId xmlns:a16="http://schemas.microsoft.com/office/drawing/2014/main" val="1624360885"/>
                  </a:ext>
                </a:extLst>
              </a:tr>
            </a:tbl>
          </a:graphicData>
        </a:graphic>
      </p:graphicFrame>
      <p:sp>
        <p:nvSpPr>
          <p:cNvPr id="4" name="Content Placeholder 5">
            <a:extLst>
              <a:ext uri="{FF2B5EF4-FFF2-40B4-BE49-F238E27FC236}">
                <a16:creationId xmlns:a16="http://schemas.microsoft.com/office/drawing/2014/main" id="{B4A86801-DE2A-4975-A14A-07990CB1E03E}"/>
              </a:ext>
            </a:extLst>
          </p:cNvPr>
          <p:cNvSpPr txBox="1">
            <a:spLocks/>
          </p:cNvSpPr>
          <p:nvPr/>
        </p:nvSpPr>
        <p:spPr>
          <a:xfrm>
            <a:off x="765175" y="1686169"/>
            <a:ext cx="7612064" cy="50419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GB" dirty="0"/>
              <a:t>Rollover is not part of the Rhino rules</a:t>
            </a:r>
          </a:p>
          <a:p>
            <a:r>
              <a:rPr lang="en-GB" dirty="0"/>
              <a:t>However pricing issues are still relevant (scaling in)</a:t>
            </a:r>
          </a:p>
          <a:p>
            <a:endParaRPr lang="en-GB" dirty="0"/>
          </a:p>
        </p:txBody>
      </p:sp>
    </p:spTree>
    <p:extLst>
      <p:ext uri="{BB962C8B-B14F-4D97-AF65-F5344CB8AC3E}">
        <p14:creationId xmlns:p14="http://schemas.microsoft.com/office/powerpoint/2010/main" val="278865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Real Issues with Rolls</a:t>
            </a:r>
          </a:p>
        </p:txBody>
      </p:sp>
      <p:sp>
        <p:nvSpPr>
          <p:cNvPr id="4" name="Content Placeholder 3">
            <a:extLst>
              <a:ext uri="{FF2B5EF4-FFF2-40B4-BE49-F238E27FC236}">
                <a16:creationId xmlns:a16="http://schemas.microsoft.com/office/drawing/2014/main" id="{918B0166-C09D-DB49-8353-E31ECDC84462}"/>
              </a:ext>
            </a:extLst>
          </p:cNvPr>
          <p:cNvSpPr>
            <a:spLocks noGrp="1"/>
          </p:cNvSpPr>
          <p:nvPr>
            <p:ph idx="1"/>
          </p:nvPr>
        </p:nvSpPr>
        <p:spPr/>
        <p:txBody>
          <a:bodyPr/>
          <a:lstStyle/>
          <a:p>
            <a:r>
              <a:rPr lang="en-GB" dirty="0"/>
              <a:t>What is a normal IV level ?</a:t>
            </a:r>
          </a:p>
          <a:p>
            <a:r>
              <a:rPr lang="en-GB" dirty="0"/>
              <a:t>Should we be more careful when IV &lt; SV ?</a:t>
            </a:r>
          </a:p>
          <a:p>
            <a:pPr lvl="1"/>
            <a:r>
              <a:rPr lang="en-GB" dirty="0"/>
              <a:t>Most traders seem to ignore this unusual situation</a:t>
            </a:r>
          </a:p>
          <a:p>
            <a:pPr lvl="1"/>
            <a:endParaRPr lang="en-GB" dirty="0"/>
          </a:p>
          <a:p>
            <a:r>
              <a:rPr lang="en-GB" dirty="0"/>
              <a:t>Don’t trust examples that only show the safer cases</a:t>
            </a:r>
          </a:p>
          <a:p>
            <a:pPr lvl="1"/>
            <a:r>
              <a:rPr lang="en-GB" dirty="0"/>
              <a:t>If you apply a rollover / rollback rule only in « young » trades, there is a substantial chance you have the previous cycle still on !</a:t>
            </a:r>
          </a:p>
        </p:txBody>
      </p:sp>
    </p:spTree>
    <p:extLst>
      <p:ext uri="{BB962C8B-B14F-4D97-AF65-F5344CB8AC3E}">
        <p14:creationId xmlns:p14="http://schemas.microsoft.com/office/powerpoint/2010/main" val="213818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Delta Alerts</a:t>
            </a:r>
          </a:p>
        </p:txBody>
      </p:sp>
      <p:sp>
        <p:nvSpPr>
          <p:cNvPr id="3" name="Content Placeholder 2"/>
          <p:cNvSpPr>
            <a:spLocks noGrp="1"/>
          </p:cNvSpPr>
          <p:nvPr>
            <p:ph idx="1"/>
          </p:nvPr>
        </p:nvSpPr>
        <p:spPr/>
        <p:txBody>
          <a:bodyPr>
            <a:normAutofit lnSpcReduction="10000"/>
          </a:bodyPr>
          <a:lstStyle/>
          <a:p>
            <a:pPr lvl="1"/>
            <a:r>
              <a:rPr lang="en-GB" dirty="0"/>
              <a:t>ALERTS</a:t>
            </a:r>
          </a:p>
          <a:p>
            <a:pPr lvl="2"/>
            <a:r>
              <a:rPr lang="en-GB" dirty="0"/>
              <a:t>UPSIDE</a:t>
            </a:r>
          </a:p>
          <a:p>
            <a:pPr lvl="3"/>
            <a:r>
              <a:rPr lang="en-GB" dirty="0"/>
              <a:t>Delta &gt; -5 per BWB inside the tent</a:t>
            </a:r>
          </a:p>
          <a:p>
            <a:pPr lvl="3"/>
            <a:r>
              <a:rPr lang="en-GB" dirty="0"/>
              <a:t>Delta &gt; -4 per BWB outside the tent </a:t>
            </a:r>
          </a:p>
          <a:p>
            <a:pPr lvl="2"/>
            <a:r>
              <a:rPr lang="en-GB" dirty="0"/>
              <a:t>DOWNSIDE</a:t>
            </a:r>
          </a:p>
          <a:p>
            <a:pPr lvl="3"/>
            <a:r>
              <a:rPr lang="en-GB" dirty="0"/>
              <a:t>Delta &lt; 25 irrespective of position size i.e.</a:t>
            </a:r>
          </a:p>
          <a:p>
            <a:pPr lvl="4"/>
            <a:r>
              <a:rPr lang="en-GB" dirty="0"/>
              <a:t>5 or less per BWB</a:t>
            </a:r>
          </a:p>
          <a:p>
            <a:pPr lvl="3"/>
            <a:r>
              <a:rPr lang="en-GB" dirty="0"/>
              <a:t>Warning when the lowest shorts are being passed</a:t>
            </a:r>
          </a:p>
          <a:p>
            <a:pPr lvl="3"/>
            <a:endParaRPr lang="en-GB" dirty="0"/>
          </a:p>
          <a:p>
            <a:pPr lvl="2"/>
            <a:r>
              <a:rPr lang="en-GB" dirty="0"/>
              <a:t>Same for RUT and SPX ?</a:t>
            </a:r>
          </a:p>
          <a:p>
            <a:pPr lvl="3"/>
            <a:r>
              <a:rPr lang="en-GB" dirty="0"/>
              <a:t>In normal IV environments otherwise account for skew (SPX) hence reduce Delta alerts for SPX.</a:t>
            </a:r>
          </a:p>
        </p:txBody>
      </p:sp>
    </p:spTree>
    <p:extLst>
      <p:ext uri="{BB962C8B-B14F-4D97-AF65-F5344CB8AC3E}">
        <p14:creationId xmlns:p14="http://schemas.microsoft.com/office/powerpoint/2010/main" val="341305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Adjusting after Take-Off (77-56DTE)</a:t>
            </a:r>
          </a:p>
        </p:txBody>
      </p:sp>
      <p:sp>
        <p:nvSpPr>
          <p:cNvPr id="3" name="Content Placeholder 2"/>
          <p:cNvSpPr>
            <a:spLocks noGrp="1"/>
          </p:cNvSpPr>
          <p:nvPr>
            <p:ph idx="1"/>
          </p:nvPr>
        </p:nvSpPr>
        <p:spPr/>
        <p:txBody>
          <a:bodyPr/>
          <a:lstStyle/>
          <a:p>
            <a:r>
              <a:rPr lang="en-GB" dirty="0"/>
              <a:t>Depending on IV environment</a:t>
            </a:r>
          </a:p>
          <a:p>
            <a:pPr lvl="1"/>
            <a:r>
              <a:rPr lang="en-GB" dirty="0"/>
              <a:t>Scale-In</a:t>
            </a:r>
          </a:p>
          <a:p>
            <a:pPr lvl="2"/>
            <a:r>
              <a:rPr lang="en-GB" dirty="0"/>
              <a:t>By 56 DTE, and preferably not too early either</a:t>
            </a:r>
          </a:p>
          <a:p>
            <a:pPr lvl="2"/>
            <a:r>
              <a:rPr lang="en-GB" dirty="0"/>
              <a:t>A down day is preferable</a:t>
            </a:r>
          </a:p>
          <a:p>
            <a:pPr lvl="1"/>
            <a:r>
              <a:rPr lang="en-GB" dirty="0"/>
              <a:t>Move shorts up or down</a:t>
            </a:r>
          </a:p>
          <a:p>
            <a:pPr lvl="2"/>
            <a:r>
              <a:rPr lang="en-GB" dirty="0"/>
              <a:t>If IV is very low, sometimes pull upper longs back (RH)</a:t>
            </a:r>
          </a:p>
          <a:p>
            <a:pPr lvl="1"/>
            <a:r>
              <a:rPr lang="en-GB" dirty="0"/>
              <a:t>Close trade and reposition</a:t>
            </a:r>
          </a:p>
        </p:txBody>
      </p:sp>
    </p:spTree>
    <p:extLst>
      <p:ext uri="{BB962C8B-B14F-4D97-AF65-F5344CB8AC3E}">
        <p14:creationId xmlns:p14="http://schemas.microsoft.com/office/powerpoint/2010/main" val="276240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Cruising Altitude (56-35DTE)</a:t>
            </a:r>
          </a:p>
        </p:txBody>
      </p:sp>
      <p:sp>
        <p:nvSpPr>
          <p:cNvPr id="3" name="Content Placeholder 2"/>
          <p:cNvSpPr>
            <a:spLocks noGrp="1"/>
          </p:cNvSpPr>
          <p:nvPr>
            <p:ph idx="1"/>
          </p:nvPr>
        </p:nvSpPr>
        <p:spPr/>
        <p:txBody>
          <a:bodyPr/>
          <a:lstStyle/>
          <a:p>
            <a:r>
              <a:rPr lang="en-GB" dirty="0"/>
              <a:t>Check Greeks</a:t>
            </a:r>
          </a:p>
          <a:p>
            <a:pPr lvl="1"/>
            <a:r>
              <a:rPr lang="en-GB" dirty="0"/>
              <a:t>Market outlook</a:t>
            </a:r>
          </a:p>
          <a:p>
            <a:pPr lvl="1"/>
            <a:r>
              <a:rPr lang="en-GB" dirty="0"/>
              <a:t>Alerts</a:t>
            </a:r>
          </a:p>
          <a:p>
            <a:pPr lvl="1"/>
            <a:r>
              <a:rPr lang="en-GB" dirty="0"/>
              <a:t>Choice of adjustments (Calendars?)</a:t>
            </a:r>
          </a:p>
          <a:p>
            <a:r>
              <a:rPr lang="en-GB" dirty="0"/>
              <a:t>Check IV Skew</a:t>
            </a:r>
          </a:p>
          <a:p>
            <a:r>
              <a:rPr lang="en-GB" dirty="0"/>
              <a:t>Dissect your position</a:t>
            </a:r>
          </a:p>
          <a:p>
            <a:pPr lvl="1"/>
            <a:r>
              <a:rPr lang="en-GB" dirty="0"/>
              <a:t>Analyse verticals’ behaviour: PCS and PDS</a:t>
            </a:r>
          </a:p>
          <a:p>
            <a:pPr lvl="2"/>
            <a:r>
              <a:rPr lang="en-GB" dirty="0"/>
              <a:t>Particularly if/when entering BWB as verticals</a:t>
            </a:r>
          </a:p>
          <a:p>
            <a:endParaRPr lang="en-GB" dirty="0"/>
          </a:p>
          <a:p>
            <a:pPr marL="349250" lvl="1" indent="0">
              <a:buNone/>
            </a:pPr>
            <a:endParaRPr lang="en-GB" dirty="0"/>
          </a:p>
        </p:txBody>
      </p:sp>
    </p:spTree>
    <p:extLst>
      <p:ext uri="{BB962C8B-B14F-4D97-AF65-F5344CB8AC3E}">
        <p14:creationId xmlns:p14="http://schemas.microsoft.com/office/powerpoint/2010/main" val="141439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Descent and Approach</a:t>
            </a:r>
            <a:br>
              <a:rPr lang="en-GB" dirty="0"/>
            </a:br>
            <a:r>
              <a:rPr lang="en-GB" dirty="0"/>
              <a:t>(35-21DTE)</a:t>
            </a:r>
          </a:p>
        </p:txBody>
      </p:sp>
      <p:sp>
        <p:nvSpPr>
          <p:cNvPr id="3" name="Content Placeholder 2"/>
          <p:cNvSpPr>
            <a:spLocks noGrp="1"/>
          </p:cNvSpPr>
          <p:nvPr>
            <p:ph idx="1"/>
          </p:nvPr>
        </p:nvSpPr>
        <p:spPr/>
        <p:txBody>
          <a:bodyPr/>
          <a:lstStyle/>
          <a:p>
            <a:r>
              <a:rPr lang="en-GB" dirty="0"/>
              <a:t>Protect profit</a:t>
            </a:r>
          </a:p>
          <a:p>
            <a:pPr lvl="1"/>
            <a:r>
              <a:rPr lang="en-GB" dirty="0"/>
              <a:t>Keep T+0 flat</a:t>
            </a:r>
          </a:p>
          <a:p>
            <a:pPr lvl="2"/>
            <a:r>
              <a:rPr lang="en-GB" dirty="0"/>
              <a:t>Avoid overloading your position (Gamma may hit you)</a:t>
            </a:r>
          </a:p>
          <a:p>
            <a:pPr lvl="1"/>
            <a:r>
              <a:rPr lang="en-GB" dirty="0"/>
              <a:t>Peel off</a:t>
            </a:r>
          </a:p>
          <a:p>
            <a:pPr lvl="1"/>
            <a:r>
              <a:rPr lang="en-GB" dirty="0"/>
              <a:t>Release capital for next position (capital management)</a:t>
            </a:r>
          </a:p>
          <a:p>
            <a:pPr lvl="1"/>
            <a:r>
              <a:rPr lang="en-GB" dirty="0"/>
              <a:t>Think out the box (dynamics are changing)</a:t>
            </a:r>
          </a:p>
          <a:p>
            <a:pPr lvl="2"/>
            <a:r>
              <a:rPr lang="en-GB" dirty="0"/>
              <a:t>You may allow your trade to go directional</a:t>
            </a:r>
          </a:p>
          <a:p>
            <a:pPr lvl="2"/>
            <a:r>
              <a:rPr lang="en-GB" dirty="0"/>
              <a:t>Turn the trade into a RTT-style trade</a:t>
            </a:r>
          </a:p>
          <a:p>
            <a:pPr lvl="1"/>
            <a:r>
              <a:rPr lang="en-GB" dirty="0"/>
              <a:t>Do as little as possible</a:t>
            </a:r>
            <a:r>
              <a:rPr lang="is-IS" dirty="0"/>
              <a:t>…</a:t>
            </a:r>
            <a:endParaRPr lang="en-GB" dirty="0"/>
          </a:p>
        </p:txBody>
      </p:sp>
    </p:spTree>
    <p:extLst>
      <p:ext uri="{BB962C8B-B14F-4D97-AF65-F5344CB8AC3E}">
        <p14:creationId xmlns:p14="http://schemas.microsoft.com/office/powerpoint/2010/main" val="101713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Bushma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04021" y="-31447"/>
            <a:ext cx="3048000" cy="2819400"/>
          </a:xfrm>
          <a:prstGeom prst="rect">
            <a:avLst/>
          </a:prstGeom>
        </p:spPr>
      </p:pic>
      <p:sp>
        <p:nvSpPr>
          <p:cNvPr id="2" name="Title 1"/>
          <p:cNvSpPr>
            <a:spLocks noGrp="1"/>
          </p:cNvSpPr>
          <p:nvPr>
            <p:ph type="title"/>
          </p:nvPr>
        </p:nvSpPr>
        <p:spPr>
          <a:xfrm>
            <a:off x="765174" y="79468"/>
            <a:ext cx="5338847" cy="1417638"/>
          </a:xfrm>
        </p:spPr>
        <p:txBody>
          <a:bodyPr/>
          <a:lstStyle/>
          <a:p>
            <a:r>
              <a:rPr lang="en-GB" dirty="0"/>
              <a:t>Me &amp; My Trades</a:t>
            </a:r>
          </a:p>
        </p:txBody>
      </p:sp>
      <p:sp>
        <p:nvSpPr>
          <p:cNvPr id="3" name="Content Placeholder 2"/>
          <p:cNvSpPr>
            <a:spLocks noGrp="1"/>
          </p:cNvSpPr>
          <p:nvPr>
            <p:ph idx="1"/>
          </p:nvPr>
        </p:nvSpPr>
        <p:spPr>
          <a:xfrm>
            <a:off x="765175" y="2787953"/>
            <a:ext cx="7612064" cy="3464928"/>
          </a:xfrm>
        </p:spPr>
        <p:txBody>
          <a:bodyPr>
            <a:normAutofit/>
          </a:bodyPr>
          <a:lstStyle/>
          <a:p>
            <a:r>
              <a:rPr lang="en-GB" dirty="0"/>
              <a:t>Long trading experience as a quant (pattern matching, AI) as well as trading various asset classes.</a:t>
            </a:r>
          </a:p>
          <a:p>
            <a:r>
              <a:rPr lang="en-GB" dirty="0"/>
              <a:t>Any strategy is always a reflection of its designer’s then its user’s personality i.e. </a:t>
            </a:r>
            <a:r>
              <a:rPr lang="en-GB" b="1" dirty="0"/>
              <a:t>learn over time to make it your own</a:t>
            </a:r>
            <a:r>
              <a:rPr lang="en-GB" dirty="0"/>
              <a:t>.  I live by that rule.</a:t>
            </a:r>
          </a:p>
          <a:p>
            <a:r>
              <a:rPr lang="en-GB" dirty="0"/>
              <a:t>Rhino mentor for </a:t>
            </a:r>
            <a:r>
              <a:rPr lang="en-GB" dirty="0" err="1"/>
              <a:t>Aeromir</a:t>
            </a:r>
            <a:endParaRPr lang="en-US" dirty="0">
              <a:sym typeface="Wingdings"/>
            </a:endParaRPr>
          </a:p>
          <a:p>
            <a:endParaRPr lang="en-GB" dirty="0"/>
          </a:p>
        </p:txBody>
      </p:sp>
    </p:spTree>
    <p:extLst>
      <p:ext uri="{BB962C8B-B14F-4D97-AF65-F5344CB8AC3E}">
        <p14:creationId xmlns:p14="http://schemas.microsoft.com/office/powerpoint/2010/main" val="74422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8320"/>
            <a:ext cx="7612064" cy="4454561"/>
          </a:xfrm>
        </p:spPr>
        <p:txBody>
          <a:bodyPr>
            <a:normAutofit/>
          </a:bodyPr>
          <a:lstStyle/>
          <a:p>
            <a:r>
              <a:rPr lang="en-GB" dirty="0"/>
              <a:t>Upside adjustments</a:t>
            </a:r>
          </a:p>
          <a:p>
            <a:pPr lvl="1"/>
            <a:r>
              <a:rPr lang="en-GB" dirty="0"/>
              <a:t>In low IV environments, margin requirements are higher and profits take longer to reach their target</a:t>
            </a:r>
          </a:p>
          <a:p>
            <a:pPr lvl="1"/>
            <a:r>
              <a:rPr lang="en-GB" dirty="0"/>
              <a:t>Chasing the market may cost / immobilise a substantial amount.</a:t>
            </a:r>
          </a:p>
          <a:p>
            <a:pPr lvl="2"/>
            <a:r>
              <a:rPr lang="en-GB" dirty="0"/>
              <a:t>In a runaway or grinding market: RH upper puts</a:t>
            </a:r>
          </a:p>
          <a:p>
            <a:pPr lvl="2"/>
            <a:r>
              <a:rPr lang="en-GB" dirty="0"/>
              <a:t>Roll shorts or sometimes bear spreads (PDS) up</a:t>
            </a:r>
          </a:p>
          <a:p>
            <a:pPr lvl="2"/>
            <a:r>
              <a:rPr lang="en-GB" dirty="0"/>
              <a:t>Sometimes diagonalise but avoid adding more calendars further up</a:t>
            </a:r>
          </a:p>
          <a:p>
            <a:pPr lvl="1"/>
            <a:r>
              <a:rPr lang="en-GB" dirty="0"/>
              <a:t>However beware of whipsaws</a:t>
            </a:r>
          </a:p>
        </p:txBody>
      </p:sp>
    </p:spTree>
    <p:extLst>
      <p:ext uri="{BB962C8B-B14F-4D97-AF65-F5344CB8AC3E}">
        <p14:creationId xmlns:p14="http://schemas.microsoft.com/office/powerpoint/2010/main" val="365284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lstStyle/>
          <a:p>
            <a:r>
              <a:rPr lang="en-GB" dirty="0"/>
              <a:t>Upside adjustments</a:t>
            </a:r>
          </a:p>
          <a:p>
            <a:pPr lvl="1"/>
            <a:r>
              <a:rPr lang="en-GB" dirty="0"/>
              <a:t>Check Call Calendars’ ability to hedge Delta - Vega (horizontal skew)</a:t>
            </a:r>
          </a:p>
          <a:p>
            <a:pPr lvl="2"/>
            <a:r>
              <a:rPr lang="en-GB" dirty="0"/>
              <a:t>Also consider diagonals, but avoid double calendars</a:t>
            </a:r>
          </a:p>
          <a:p>
            <a:pPr lvl="2"/>
            <a:r>
              <a:rPr lang="en-GB" dirty="0"/>
              <a:t>Keep in mind the weighted Vega effect</a:t>
            </a:r>
          </a:p>
          <a:p>
            <a:pPr lvl="1"/>
            <a:r>
              <a:rPr lang="en-GB" dirty="0"/>
              <a:t>RH upper long puts (e.g. Sep Rhino) or</a:t>
            </a:r>
          </a:p>
          <a:p>
            <a:pPr lvl="1"/>
            <a:r>
              <a:rPr lang="en-GB" dirty="0"/>
              <a:t>Add an unbalanced Put or Iron condor (check Reg. T margin)</a:t>
            </a:r>
          </a:p>
          <a:p>
            <a:pPr lvl="1"/>
            <a:r>
              <a:rPr lang="en-GB" dirty="0"/>
              <a:t>Don’t let the market go passed your second horn. </a:t>
            </a:r>
          </a:p>
        </p:txBody>
      </p:sp>
    </p:spTree>
    <p:extLst>
      <p:ext uri="{BB962C8B-B14F-4D97-AF65-F5344CB8AC3E}">
        <p14:creationId xmlns:p14="http://schemas.microsoft.com/office/powerpoint/2010/main" val="195852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on the original Rhino</a:t>
            </a:r>
          </a:p>
        </p:txBody>
      </p:sp>
      <p:sp>
        <p:nvSpPr>
          <p:cNvPr id="3" name="Content Placeholder 2"/>
          <p:cNvSpPr>
            <a:spLocks noGrp="1"/>
          </p:cNvSpPr>
          <p:nvPr>
            <p:ph idx="1"/>
          </p:nvPr>
        </p:nvSpPr>
        <p:spPr/>
        <p:txBody>
          <a:bodyPr>
            <a:normAutofit lnSpcReduction="10000"/>
          </a:bodyPr>
          <a:lstStyle/>
          <a:p>
            <a:r>
              <a:rPr lang="en-GB" dirty="0"/>
              <a:t>Downside adjustments</a:t>
            </a:r>
          </a:p>
          <a:p>
            <a:pPr lvl="1"/>
            <a:r>
              <a:rPr lang="en-GB" dirty="0"/>
              <a:t>Scaling in to full position is often the first adjustment</a:t>
            </a:r>
          </a:p>
          <a:p>
            <a:pPr lvl="2"/>
            <a:r>
              <a:rPr lang="en-GB" dirty="0"/>
              <a:t>Either up or down</a:t>
            </a:r>
          </a:p>
          <a:p>
            <a:pPr lvl="1"/>
            <a:r>
              <a:rPr lang="en-GB" dirty="0"/>
              <a:t>Start rolling a few shorts down when passing them</a:t>
            </a:r>
          </a:p>
          <a:p>
            <a:pPr lvl="2"/>
            <a:r>
              <a:rPr lang="en-GB" dirty="0"/>
              <a:t>Unless IV skew is strong enough to provide sufficient negative Delta i.e. good Delta-Vega compensation</a:t>
            </a:r>
          </a:p>
          <a:p>
            <a:pPr lvl="1"/>
            <a:r>
              <a:rPr lang="en-GB" dirty="0"/>
              <a:t>Roll back Put Bull Spreads</a:t>
            </a:r>
          </a:p>
          <a:p>
            <a:pPr lvl="2"/>
            <a:r>
              <a:rPr lang="en-GB" dirty="0"/>
              <a:t>More often than entire BWB (easier too)</a:t>
            </a:r>
          </a:p>
          <a:p>
            <a:pPr lvl="2"/>
            <a:r>
              <a:rPr lang="en-GB" dirty="0"/>
              <a:t>Never let the RUT pass your lowest shorts.</a:t>
            </a:r>
          </a:p>
          <a:p>
            <a:pPr lvl="1"/>
            <a:r>
              <a:rPr lang="en-GB" dirty="0"/>
              <a:t>Beware of whipsaws (e.g. </a:t>
            </a:r>
            <a:r>
              <a:rPr lang="en-GB" dirty="0" err="1"/>
              <a:t>Brexit</a:t>
            </a:r>
            <a:r>
              <a:rPr lang="is-IS" dirty="0"/>
              <a:t>…</a:t>
            </a:r>
            <a:r>
              <a:rPr lang="en-GB" dirty="0"/>
              <a:t>) </a:t>
            </a:r>
          </a:p>
          <a:p>
            <a:pPr lvl="2"/>
            <a:r>
              <a:rPr lang="en-GB" dirty="0"/>
              <a:t>IV Skew can backfire on you</a:t>
            </a:r>
            <a:r>
              <a:rPr lang="is-IS" dirty="0"/>
              <a:t>…</a:t>
            </a:r>
            <a:endParaRPr lang="en-GB" dirty="0"/>
          </a:p>
        </p:txBody>
      </p:sp>
    </p:spTree>
    <p:extLst>
      <p:ext uri="{BB962C8B-B14F-4D97-AF65-F5344CB8AC3E}">
        <p14:creationId xmlns:p14="http://schemas.microsoft.com/office/powerpoint/2010/main" val="419160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Other variations on the Rhino</a:t>
            </a:r>
          </a:p>
        </p:txBody>
      </p:sp>
      <p:sp>
        <p:nvSpPr>
          <p:cNvPr id="3" name="Content Placeholder 2"/>
          <p:cNvSpPr>
            <a:spLocks noGrp="1"/>
          </p:cNvSpPr>
          <p:nvPr>
            <p:ph idx="1"/>
          </p:nvPr>
        </p:nvSpPr>
        <p:spPr/>
        <p:txBody>
          <a:bodyPr>
            <a:normAutofit lnSpcReduction="10000"/>
          </a:bodyPr>
          <a:lstStyle/>
          <a:p>
            <a:r>
              <a:rPr lang="en-GB" dirty="0"/>
              <a:t>There are many many other BWB variations, often quite interesting to take cues from:</a:t>
            </a:r>
          </a:p>
          <a:p>
            <a:pPr lvl="1"/>
            <a:r>
              <a:rPr lang="en-GB" dirty="0"/>
              <a:t>Different DTE entries</a:t>
            </a:r>
          </a:p>
          <a:p>
            <a:pPr lvl="2"/>
            <a:r>
              <a:rPr lang="en-GB" dirty="0"/>
              <a:t>Some trade it from 35 DTE or later</a:t>
            </a:r>
          </a:p>
          <a:p>
            <a:pPr lvl="2"/>
            <a:r>
              <a:rPr lang="en-GB" dirty="0"/>
              <a:t>Weekly (Baby Rhino)</a:t>
            </a:r>
          </a:p>
          <a:p>
            <a:pPr lvl="1"/>
            <a:r>
              <a:rPr lang="en-GB" dirty="0"/>
              <a:t>Possible re-entries on smaller profit target</a:t>
            </a:r>
          </a:p>
          <a:p>
            <a:pPr lvl="1"/>
            <a:r>
              <a:rPr lang="en-GB" dirty="0"/>
              <a:t>No Vega hedge (single horn)</a:t>
            </a:r>
          </a:p>
          <a:p>
            <a:r>
              <a:rPr lang="en-GB" dirty="0"/>
              <a:t>Example: White Rhino (Call Butterfly + optional repo)</a:t>
            </a:r>
          </a:p>
          <a:p>
            <a:r>
              <a:rPr lang="en-GB" dirty="0"/>
              <a:t>Some also add Call Vertical Spreads</a:t>
            </a:r>
          </a:p>
        </p:txBody>
      </p:sp>
    </p:spTree>
    <p:extLst>
      <p:ext uri="{BB962C8B-B14F-4D97-AF65-F5344CB8AC3E}">
        <p14:creationId xmlns:p14="http://schemas.microsoft.com/office/powerpoint/2010/main" val="2068757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on the original Rhino</a:t>
            </a:r>
          </a:p>
        </p:txBody>
      </p:sp>
      <p:sp>
        <p:nvSpPr>
          <p:cNvPr id="3" name="Content Placeholder 2"/>
          <p:cNvSpPr>
            <a:spLocks noGrp="1"/>
          </p:cNvSpPr>
          <p:nvPr>
            <p:ph idx="1"/>
          </p:nvPr>
        </p:nvSpPr>
        <p:spPr>
          <a:xfrm>
            <a:off x="765175" y="1755886"/>
            <a:ext cx="7612064" cy="4182035"/>
          </a:xfrm>
        </p:spPr>
        <p:txBody>
          <a:bodyPr>
            <a:normAutofit lnSpcReduction="10000"/>
          </a:bodyPr>
          <a:lstStyle/>
          <a:p>
            <a:r>
              <a:rPr lang="x-none" dirty="0"/>
              <a:t>Summary</a:t>
            </a:r>
          </a:p>
          <a:p>
            <a:pPr lvl="1"/>
            <a:r>
              <a:rPr lang="x-none" dirty="0"/>
              <a:t>Better capital usage</a:t>
            </a:r>
          </a:p>
          <a:p>
            <a:pPr lvl="2"/>
            <a:r>
              <a:rPr lang="x-none" dirty="0"/>
              <a:t>A second batch of 5 additional BWB (for RUT) is always added (2 for SPX)</a:t>
            </a:r>
          </a:p>
          <a:p>
            <a:pPr lvl="1"/>
            <a:r>
              <a:rPr lang="x-none" dirty="0"/>
              <a:t>More variations on both sides</a:t>
            </a:r>
          </a:p>
          <a:p>
            <a:pPr lvl="1"/>
            <a:r>
              <a:rPr lang="x-none" dirty="0"/>
              <a:t>Use of a market view</a:t>
            </a:r>
          </a:p>
          <a:p>
            <a:pPr lvl="1"/>
            <a:r>
              <a:rPr lang="x-none" dirty="0"/>
              <a:t>A bit more maintenance</a:t>
            </a:r>
          </a:p>
          <a:p>
            <a:pPr lvl="2"/>
            <a:r>
              <a:rPr lang="x-none" dirty="0"/>
              <a:t>Two market checks a day</a:t>
            </a:r>
          </a:p>
          <a:p>
            <a:pPr lvl="1"/>
            <a:r>
              <a:rPr lang="x-none" dirty="0"/>
              <a:t>Two levels of understanding</a:t>
            </a:r>
          </a:p>
          <a:p>
            <a:pPr lvl="2"/>
            <a:r>
              <a:rPr lang="x-none" dirty="0"/>
              <a:t>Trading the plan or</a:t>
            </a:r>
          </a:p>
          <a:p>
            <a:pPr lvl="2"/>
            <a:r>
              <a:rPr lang="x-none" dirty="0"/>
              <a:t>Taking IV and IV Skew into consideration</a:t>
            </a:r>
            <a:endParaRPr lang="en-GB" dirty="0"/>
          </a:p>
        </p:txBody>
      </p:sp>
    </p:spTree>
    <p:extLst>
      <p:ext uri="{BB962C8B-B14F-4D97-AF65-F5344CB8AC3E}">
        <p14:creationId xmlns:p14="http://schemas.microsoft.com/office/powerpoint/2010/main" val="78980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Conclusion</a:t>
            </a:r>
          </a:p>
        </p:txBody>
      </p:sp>
      <p:sp>
        <p:nvSpPr>
          <p:cNvPr id="3" name="Content Placeholder 2"/>
          <p:cNvSpPr>
            <a:spLocks noGrp="1"/>
          </p:cNvSpPr>
          <p:nvPr>
            <p:ph idx="1"/>
          </p:nvPr>
        </p:nvSpPr>
        <p:spPr>
          <a:xfrm>
            <a:off x="765175" y="1717040"/>
            <a:ext cx="7612064" cy="4535841"/>
          </a:xfrm>
        </p:spPr>
        <p:txBody>
          <a:bodyPr/>
          <a:lstStyle/>
          <a:p>
            <a:r>
              <a:rPr lang="en-GB" dirty="0"/>
              <a:t>Let’s remind ourselves of what a Rhino is made of:</a:t>
            </a:r>
          </a:p>
          <a:p>
            <a:pPr lvl="1"/>
            <a:r>
              <a:rPr lang="en-GB" dirty="0"/>
              <a:t>All BWB combos make money with the PCS side</a:t>
            </a:r>
          </a:p>
          <a:p>
            <a:pPr lvl="1"/>
            <a:r>
              <a:rPr lang="en-GB" dirty="0"/>
              <a:t>The Call Calendar Hedge is there to mitigate loss on the Put Debit Spread</a:t>
            </a:r>
          </a:p>
          <a:p>
            <a:pPr lvl="2"/>
            <a:r>
              <a:rPr lang="en-GB" dirty="0"/>
              <a:t>Don’t be afraid of Calendars</a:t>
            </a:r>
            <a:r>
              <a:rPr lang="is-IS" dirty="0"/>
              <a:t>…</a:t>
            </a:r>
            <a:endParaRPr lang="en-GB" dirty="0"/>
          </a:p>
          <a:p>
            <a:pPr lvl="1"/>
            <a:r>
              <a:rPr lang="en-GB" dirty="0"/>
              <a:t>Check position profile based on analysis of the 3 basic components: PCS + PDS + Hedge</a:t>
            </a:r>
          </a:p>
          <a:p>
            <a:pPr lvl="1"/>
            <a:r>
              <a:rPr lang="en-GB" dirty="0"/>
              <a:t>More advanced traders look at IV Skew</a:t>
            </a:r>
          </a:p>
          <a:p>
            <a:r>
              <a:rPr lang="en-GB" dirty="0"/>
              <a:t>Look at additional bear hedges such as STT (Ron </a:t>
            </a:r>
            <a:r>
              <a:rPr lang="en-GB" dirty="0" err="1"/>
              <a:t>Bertino</a:t>
            </a:r>
            <a:r>
              <a:rPr lang="en-GB" dirty="0"/>
              <a:t>)</a:t>
            </a:r>
          </a:p>
        </p:txBody>
      </p:sp>
    </p:spTree>
    <p:extLst>
      <p:ext uri="{BB962C8B-B14F-4D97-AF65-F5344CB8AC3E}">
        <p14:creationId xmlns:p14="http://schemas.microsoft.com/office/powerpoint/2010/main" val="394833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Credits… to yourself</a:t>
            </a:r>
          </a:p>
        </p:txBody>
      </p:sp>
      <p:sp>
        <p:nvSpPr>
          <p:cNvPr id="3" name="Content Placeholder 2"/>
          <p:cNvSpPr>
            <a:spLocks noGrp="1"/>
          </p:cNvSpPr>
          <p:nvPr>
            <p:ph idx="1"/>
          </p:nvPr>
        </p:nvSpPr>
        <p:spPr/>
        <p:txBody>
          <a:bodyPr>
            <a:normAutofit/>
          </a:bodyPr>
          <a:lstStyle/>
          <a:p>
            <a:r>
              <a:rPr lang="en-GB" dirty="0"/>
              <a:t>Capital Discussions, now </a:t>
            </a:r>
            <a:r>
              <a:rPr lang="en-GB" dirty="0" err="1"/>
              <a:t>Aeromir</a:t>
            </a:r>
            <a:r>
              <a:rPr lang="en-GB" dirty="0"/>
              <a:t> and its great Trading Community</a:t>
            </a:r>
          </a:p>
          <a:p>
            <a:r>
              <a:rPr lang="en-GB" dirty="0"/>
              <a:t>Brian Larson, the “Rhino” designer</a:t>
            </a:r>
          </a:p>
          <a:p>
            <a:r>
              <a:rPr lang="en-GB" dirty="0"/>
              <a:t>Many great traders that have inspired me.</a:t>
            </a:r>
            <a:endParaRPr lang="en-GB" sz="1800" dirty="0"/>
          </a:p>
          <a:p>
            <a:endParaRPr lang="en-GB" dirty="0"/>
          </a:p>
          <a:p>
            <a:r>
              <a:rPr lang="en-GB" dirty="0"/>
              <a:t>Master your own fate ! Avoid confusion listening to many experts, and in the end apply credits to yourself !</a:t>
            </a:r>
          </a:p>
        </p:txBody>
      </p:sp>
    </p:spTree>
    <p:extLst>
      <p:ext uri="{BB962C8B-B14F-4D97-AF65-F5344CB8AC3E}">
        <p14:creationId xmlns:p14="http://schemas.microsoft.com/office/powerpoint/2010/main" val="11670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79468"/>
            <a:ext cx="8453120" cy="1417638"/>
          </a:xfrm>
        </p:spPr>
        <p:txBody>
          <a:bodyPr/>
          <a:lstStyle/>
          <a:p>
            <a:r>
              <a:rPr lang="en-GB" dirty="0"/>
              <a:t>Acting for Rhino conservation</a:t>
            </a:r>
          </a:p>
        </p:txBody>
      </p:sp>
      <p:sp>
        <p:nvSpPr>
          <p:cNvPr id="3" name="Content Placeholder 2"/>
          <p:cNvSpPr>
            <a:spLocks noGrp="1"/>
          </p:cNvSpPr>
          <p:nvPr>
            <p:ph idx="1"/>
          </p:nvPr>
        </p:nvSpPr>
        <p:spPr/>
        <p:txBody>
          <a:bodyPr>
            <a:normAutofit/>
          </a:bodyPr>
          <a:lstStyle/>
          <a:p>
            <a:r>
              <a:rPr lang="en-GB" dirty="0"/>
              <a:t>The Rhino has become a generic name for a new type of Butterfly trade.  Let’s however remind ourselves of the plight of this beautiful creature</a:t>
            </a:r>
          </a:p>
          <a:p>
            <a:pPr lvl="1"/>
            <a:r>
              <a:rPr lang="en-GB" dirty="0"/>
              <a:t>Rhinos are poached for their horns, made of keratin like finger nails</a:t>
            </a:r>
          </a:p>
          <a:p>
            <a:pPr lvl="1"/>
            <a:r>
              <a:rPr lang="en-GB" dirty="0"/>
              <a:t>Yet, too many Asians are still deluded about fake aphrodisiac virtues</a:t>
            </a:r>
            <a:r>
              <a:rPr lang="is-IS" dirty="0"/>
              <a:t>…</a:t>
            </a:r>
          </a:p>
          <a:p>
            <a:r>
              <a:rPr lang="is-IS" dirty="0"/>
              <a:t>Spread the word, donate, just do not stand and let Nature be destroyed by greed and ignorance</a:t>
            </a:r>
          </a:p>
          <a:p>
            <a:pPr lvl="1"/>
            <a:r>
              <a:rPr lang="is-IS" dirty="0"/>
              <a:t>http://www.limpopo-lipadi.org</a:t>
            </a:r>
            <a:endParaRPr lang="en-GB" dirty="0"/>
          </a:p>
        </p:txBody>
      </p:sp>
    </p:spTree>
    <p:extLst>
      <p:ext uri="{BB962C8B-B14F-4D97-AF65-F5344CB8AC3E}">
        <p14:creationId xmlns:p14="http://schemas.microsoft.com/office/powerpoint/2010/main" val="312419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79468"/>
            <a:ext cx="8453120" cy="1417638"/>
          </a:xfrm>
        </p:spPr>
        <p:txBody>
          <a:bodyPr/>
          <a:lstStyle/>
          <a:p>
            <a:r>
              <a:rPr lang="en-GB" dirty="0"/>
              <a:t>Today’s Presentation</a:t>
            </a:r>
          </a:p>
        </p:txBody>
      </p:sp>
      <p:sp>
        <p:nvSpPr>
          <p:cNvPr id="3" name="Content Placeholder 2"/>
          <p:cNvSpPr>
            <a:spLocks noGrp="1"/>
          </p:cNvSpPr>
          <p:nvPr>
            <p:ph idx="1"/>
          </p:nvPr>
        </p:nvSpPr>
        <p:spPr/>
        <p:txBody>
          <a:bodyPr>
            <a:normAutofit/>
          </a:bodyPr>
          <a:lstStyle/>
          <a:p>
            <a:r>
              <a:rPr lang="en-GB" dirty="0"/>
              <a:t>Short recap on the Rhino Trade</a:t>
            </a:r>
          </a:p>
          <a:p>
            <a:pPr lvl="1"/>
            <a:r>
              <a:rPr lang="en-GB" dirty="0"/>
              <a:t>Philosophy &amp; Guidelines</a:t>
            </a:r>
          </a:p>
          <a:p>
            <a:pPr lvl="1"/>
            <a:r>
              <a:rPr lang="en-GB" dirty="0"/>
              <a:t>Trading Psychology, Rules and Market View</a:t>
            </a:r>
          </a:p>
          <a:p>
            <a:pPr lvl="1"/>
            <a:r>
              <a:rPr lang="en-GB" dirty="0"/>
              <a:t>Daily Management</a:t>
            </a:r>
          </a:p>
          <a:p>
            <a:r>
              <a:rPr lang="en-GB" dirty="0"/>
              <a:t>Variations on the original Rhino</a:t>
            </a:r>
          </a:p>
          <a:p>
            <a:pPr lvl="1"/>
            <a:r>
              <a:rPr lang="en-GB" dirty="0"/>
              <a:t>Using a market view</a:t>
            </a:r>
          </a:p>
          <a:p>
            <a:pPr lvl="1"/>
            <a:r>
              <a:rPr lang="en-GB" dirty="0"/>
              <a:t>Adding branches to the decision tree</a:t>
            </a:r>
          </a:p>
          <a:p>
            <a:pPr lvl="1"/>
            <a:r>
              <a:rPr lang="en-GB" dirty="0"/>
              <a:t>Special cases e.g. low IV</a:t>
            </a:r>
          </a:p>
        </p:txBody>
      </p:sp>
    </p:spTree>
    <p:extLst>
      <p:ext uri="{BB962C8B-B14F-4D97-AF65-F5344CB8AC3E}">
        <p14:creationId xmlns:p14="http://schemas.microsoft.com/office/powerpoint/2010/main" val="389832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a Rhino?</a:t>
            </a:r>
          </a:p>
        </p:txBody>
      </p:sp>
      <p:sp>
        <p:nvSpPr>
          <p:cNvPr id="3" name="Content Placeholder 2"/>
          <p:cNvSpPr>
            <a:spLocks noGrp="1"/>
          </p:cNvSpPr>
          <p:nvPr>
            <p:ph idx="1"/>
          </p:nvPr>
        </p:nvSpPr>
        <p:spPr/>
        <p:txBody>
          <a:bodyPr/>
          <a:lstStyle/>
          <a:p>
            <a:r>
              <a:rPr lang="en-GB" dirty="0"/>
              <a:t>The Rhino is part of the large family of hedged butterflies e.g. M3, RTT, Kevlar etc.</a:t>
            </a:r>
          </a:p>
          <a:p>
            <a:pPr lvl="1"/>
            <a:r>
              <a:rPr lang="en-GB" b="1" dirty="0"/>
              <a:t>A BWB is a BWB is a BWB or is it really ?</a:t>
            </a:r>
          </a:p>
          <a:p>
            <a:r>
              <a:rPr lang="en-GB" dirty="0"/>
              <a:t>It starts with a slightly OTM Put Broken Wing Butterfly (main “horn”)</a:t>
            </a:r>
          </a:p>
          <a:p>
            <a:r>
              <a:rPr lang="en-GB" dirty="0"/>
              <a:t>And typically an upside hedge in the form of OTM Call Calendars (second “horn”)</a:t>
            </a:r>
          </a:p>
          <a:p>
            <a:pPr lvl="1"/>
            <a:r>
              <a:rPr lang="en-GB" dirty="0"/>
              <a:t>Some rather hedge the upside with a second Call BWB</a:t>
            </a:r>
          </a:p>
        </p:txBody>
      </p:sp>
    </p:spTree>
    <p:extLst>
      <p:ext uri="{BB962C8B-B14F-4D97-AF65-F5344CB8AC3E}">
        <p14:creationId xmlns:p14="http://schemas.microsoft.com/office/powerpoint/2010/main" val="70358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lstStyle/>
          <a:p>
            <a:r>
              <a:rPr lang="en-GB" dirty="0"/>
              <a:t>It is a conservative trade</a:t>
            </a:r>
          </a:p>
          <a:p>
            <a:pPr lvl="1"/>
            <a:r>
              <a:rPr lang="en-GB" dirty="0"/>
              <a:t>Capital preservation is paramount</a:t>
            </a:r>
          </a:p>
          <a:p>
            <a:r>
              <a:rPr lang="en-GB" dirty="0"/>
              <a:t>It is a “flat Delta no Gamma” strategy.</a:t>
            </a:r>
          </a:p>
          <a:p>
            <a:pPr lvl="1"/>
            <a:r>
              <a:rPr lang="en-GB" dirty="0"/>
              <a:t>Alerts are lower than most other </a:t>
            </a:r>
            <a:r>
              <a:rPr lang="en-GB" dirty="0" err="1"/>
              <a:t>Bfly</a:t>
            </a:r>
            <a:r>
              <a:rPr lang="en-GB" dirty="0"/>
              <a:t> / BWB strategies</a:t>
            </a:r>
          </a:p>
          <a:p>
            <a:r>
              <a:rPr lang="en-GB" dirty="0"/>
              <a:t>It is relatively easy to manage (this is of course a subjective matter)</a:t>
            </a:r>
          </a:p>
          <a:p>
            <a:pPr lvl="1"/>
            <a:r>
              <a:rPr lang="en-GB" dirty="0"/>
              <a:t>Timing not essential  (hardly ever a need to adjust rapidly).</a:t>
            </a:r>
          </a:p>
        </p:txBody>
      </p:sp>
    </p:spTree>
    <p:extLst>
      <p:ext uri="{BB962C8B-B14F-4D97-AF65-F5344CB8AC3E}">
        <p14:creationId xmlns:p14="http://schemas.microsoft.com/office/powerpoint/2010/main" val="313299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normAutofit lnSpcReduction="10000"/>
          </a:bodyPr>
          <a:lstStyle/>
          <a:p>
            <a:r>
              <a:rPr lang="en-GB" dirty="0"/>
              <a:t>The Rhino is versatile, relatively simple</a:t>
            </a:r>
          </a:p>
          <a:p>
            <a:r>
              <a:rPr lang="en-GB" dirty="0"/>
              <a:t>One can start trading it using strict guidelines then</a:t>
            </a:r>
          </a:p>
          <a:p>
            <a:r>
              <a:rPr lang="en-GB" dirty="0"/>
              <a:t>Grow into it, and start using a variety of setups of adjustments according to personality, lifestyle and risk profile</a:t>
            </a:r>
          </a:p>
          <a:p>
            <a:pPr lvl="1"/>
            <a:r>
              <a:rPr lang="en-GB" dirty="0"/>
              <a:t>“Everything under the sun” ?</a:t>
            </a:r>
          </a:p>
          <a:p>
            <a:pPr lvl="1"/>
            <a:endParaRPr lang="en-GB" dirty="0"/>
          </a:p>
          <a:p>
            <a:r>
              <a:rPr lang="en-GB" u="sng" dirty="0"/>
              <a:t>The Rhino is one of the best foundation possible on BWB trading.</a:t>
            </a:r>
          </a:p>
          <a:p>
            <a:pPr marL="0" indent="0">
              <a:buNone/>
            </a:pPr>
            <a:endParaRPr lang="en-GB" dirty="0"/>
          </a:p>
        </p:txBody>
      </p:sp>
    </p:spTree>
    <p:extLst>
      <p:ext uri="{BB962C8B-B14F-4D97-AF65-F5344CB8AC3E}">
        <p14:creationId xmlns:p14="http://schemas.microsoft.com/office/powerpoint/2010/main" val="83138253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13964</TotalTime>
  <Words>2182</Words>
  <Application>Microsoft Office PowerPoint</Application>
  <PresentationFormat>On-screen Show (4:3)</PresentationFormat>
  <Paragraphs>306</Paragraphs>
  <Slides>35</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Book Antiqua</vt:lpstr>
      <vt:lpstr>Tahoma</vt:lpstr>
      <vt:lpstr>Wingdings 2</vt:lpstr>
      <vt:lpstr>Habitat</vt:lpstr>
      <vt:lpstr>The Rhino Trade</vt:lpstr>
      <vt:lpstr>Disclaimer</vt:lpstr>
      <vt:lpstr>Me &amp; My Trades</vt:lpstr>
      <vt:lpstr>Credits… to yourself</vt:lpstr>
      <vt:lpstr>Acting for Rhino conservation</vt:lpstr>
      <vt:lpstr>Today’s Presentation</vt:lpstr>
      <vt:lpstr>So, what is a Rhino?</vt:lpstr>
      <vt:lpstr>What makes the Rhino different?</vt:lpstr>
      <vt:lpstr>What makes the Rhino different?</vt:lpstr>
      <vt:lpstr>A typical RUT Entry   Please note that the prices and other statistics on this page  are hypothetical, and  do not reflect the impact, if any, of certain market factors such as liquidity, slippage and commissions.  </vt:lpstr>
      <vt:lpstr>RUT Rhino Entry</vt:lpstr>
      <vt:lpstr>SPX Rhino Entry</vt:lpstr>
      <vt:lpstr>Scaling In</vt:lpstr>
      <vt:lpstr>Reminder: Trade Philosophy</vt:lpstr>
      <vt:lpstr>Typical Adjustments</vt:lpstr>
      <vt:lpstr>Rhino Exit Rules</vt:lpstr>
      <vt:lpstr>Trading Psychology</vt:lpstr>
      <vt:lpstr>Market View </vt:lpstr>
      <vt:lpstr>Daily Routine</vt:lpstr>
      <vt:lpstr>Can we adapt alert levels ?</vt:lpstr>
      <vt:lpstr>End of Part 1</vt:lpstr>
      <vt:lpstr>Part 2: Trade Evolution</vt:lpstr>
      <vt:lpstr>Rollback Risk</vt:lpstr>
      <vt:lpstr>Reminder: Rollover Risk</vt:lpstr>
      <vt:lpstr>Real Issues with Rolls</vt:lpstr>
      <vt:lpstr>Recap: Delta Alerts</vt:lpstr>
      <vt:lpstr>Adjusting after Take-Off (77-56DTE)</vt:lpstr>
      <vt:lpstr>At Cruising Altitude (56-35DTE)</vt:lpstr>
      <vt:lpstr>Descent and Approach (35-21DTE)</vt:lpstr>
      <vt:lpstr>Differences from Brian’s Rhino</vt:lpstr>
      <vt:lpstr>Differences from Brian’s Rhino</vt:lpstr>
      <vt:lpstr>Differences on the original Rhino</vt:lpstr>
      <vt:lpstr>Other variations on the Rhino</vt:lpstr>
      <vt:lpstr>Differences on the original Rhino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Rhino Trade</dc:title>
  <dc:creator>Bruno Voisin</dc:creator>
  <cp:lastModifiedBy>bv</cp:lastModifiedBy>
  <cp:revision>123</cp:revision>
  <dcterms:created xsi:type="dcterms:W3CDTF">2016-08-01T13:20:13Z</dcterms:created>
  <dcterms:modified xsi:type="dcterms:W3CDTF">2019-03-07T10:32:11Z</dcterms:modified>
</cp:coreProperties>
</file>