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33"/>
  </p:notesMasterIdLst>
  <p:sldIdLst>
    <p:sldId id="256" r:id="rId2"/>
    <p:sldId id="257" r:id="rId3"/>
    <p:sldId id="259" r:id="rId4"/>
    <p:sldId id="276" r:id="rId5"/>
    <p:sldId id="261" r:id="rId6"/>
    <p:sldId id="260" r:id="rId7"/>
    <p:sldId id="270" r:id="rId8"/>
    <p:sldId id="272" r:id="rId9"/>
    <p:sldId id="277" r:id="rId10"/>
    <p:sldId id="286" r:id="rId11"/>
    <p:sldId id="287" r:id="rId12"/>
    <p:sldId id="278" r:id="rId13"/>
    <p:sldId id="265" r:id="rId14"/>
    <p:sldId id="288" r:id="rId15"/>
    <p:sldId id="262" r:id="rId16"/>
    <p:sldId id="275" r:id="rId17"/>
    <p:sldId id="274" r:id="rId18"/>
    <p:sldId id="269" r:id="rId19"/>
    <p:sldId id="268" r:id="rId20"/>
    <p:sldId id="282" r:id="rId21"/>
    <p:sldId id="271" r:id="rId22"/>
    <p:sldId id="279" r:id="rId23"/>
    <p:sldId id="280" r:id="rId24"/>
    <p:sldId id="283" r:id="rId25"/>
    <p:sldId id="281" r:id="rId26"/>
    <p:sldId id="284" r:id="rId27"/>
    <p:sldId id="285" r:id="rId28"/>
    <p:sldId id="290" r:id="rId29"/>
    <p:sldId id="263" r:id="rId30"/>
    <p:sldId id="267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>
      <p:cViewPr>
        <p:scale>
          <a:sx n="125" d="100"/>
          <a:sy n="125" d="100"/>
        </p:scale>
        <p:origin x="68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2B159-0DC8-FB43-B940-B1CA002380B7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57505-0274-B244-8CCB-AB9BF4B0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06684" y="669510"/>
            <a:ext cx="7533524" cy="1057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Rhino Trade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 smtClean="0"/>
              <a:t>A conservatively hedged Broken Wing Butterfly</a:t>
            </a:r>
          </a:p>
          <a:p>
            <a:endParaRPr lang="en-GB" dirty="0"/>
          </a:p>
          <a:p>
            <a:r>
              <a:rPr lang="en-GB" dirty="0" smtClean="0"/>
              <a:t>April 2017</a:t>
            </a:r>
            <a:endParaRPr lang="en-GB" dirty="0"/>
          </a:p>
        </p:txBody>
      </p:sp>
      <p:pic>
        <p:nvPicPr>
          <p:cNvPr id="4" name="Picture 3" descr="rhin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8" y="1925003"/>
            <a:ext cx="5095682" cy="2372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8723" y="1555671"/>
            <a:ext cx="23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African White Rhino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6878" y="3373120"/>
            <a:ext cx="84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05680" y="2387600"/>
            <a:ext cx="274320" cy="985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0000" y="2387600"/>
            <a:ext cx="386080" cy="723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66080" y="2773680"/>
            <a:ext cx="172720" cy="3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8800" y="2773680"/>
            <a:ext cx="264160" cy="3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3"/>
          </p:cNvCxnSpPr>
          <p:nvPr/>
        </p:nvCxnSpPr>
        <p:spPr>
          <a:xfrm flipV="1">
            <a:off x="4937760" y="3111342"/>
            <a:ext cx="3149600" cy="17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In (SPX)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55886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Add 2 or 3 </a:t>
            </a:r>
            <a:r>
              <a:rPr lang="en-US" dirty="0"/>
              <a:t>Put </a:t>
            </a:r>
            <a:r>
              <a:rPr lang="en-US" dirty="0" smtClean="0"/>
              <a:t>BWB </a:t>
            </a:r>
          </a:p>
          <a:p>
            <a:pPr lvl="1"/>
            <a:r>
              <a:rPr lang="en-US" dirty="0" smtClean="0"/>
              <a:t>Original guidelines</a:t>
            </a:r>
          </a:p>
          <a:p>
            <a:pPr lvl="2"/>
            <a:r>
              <a:rPr lang="en-US" dirty="0" smtClean="0"/>
              <a:t>When the underlying leaves the tent (~</a:t>
            </a:r>
            <a:r>
              <a:rPr lang="en-US" dirty="0"/>
              <a:t>2</a:t>
            </a:r>
            <a:r>
              <a:rPr lang="en-US" dirty="0" smtClean="0"/>
              <a:t>5 points past the upper longs)</a:t>
            </a:r>
          </a:p>
          <a:p>
            <a:pPr lvl="2"/>
            <a:r>
              <a:rPr lang="en-US" dirty="0" smtClean="0"/>
              <a:t>50 points above the initial ones </a:t>
            </a:r>
          </a:p>
          <a:p>
            <a:pPr lvl="1"/>
            <a:r>
              <a:rPr lang="en-US" dirty="0" smtClean="0"/>
              <a:t>Updated guidelines: more efficient use of capital</a:t>
            </a:r>
          </a:p>
          <a:p>
            <a:pPr lvl="2"/>
            <a:r>
              <a:rPr lang="en-US" dirty="0" smtClean="0"/>
              <a:t>Add Theta to the trade by scaling in by 56 DTE or 2-3 weeks after entry </a:t>
            </a:r>
          </a:p>
          <a:p>
            <a:pPr lvl="2"/>
            <a:r>
              <a:rPr lang="en-US" dirty="0" smtClean="0"/>
              <a:t>Up or down, and again preferably on a down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685801"/>
            <a:ext cx="8107680" cy="1151965"/>
          </a:xfrm>
        </p:spPr>
        <p:txBody>
          <a:bodyPr/>
          <a:lstStyle/>
          <a:p>
            <a:r>
              <a:rPr lang="en-GB" smtClean="0"/>
              <a:t>IV Considerations </a:t>
            </a:r>
            <a:r>
              <a:rPr lang="en-GB" dirty="0" smtClean="0"/>
              <a:t>&amp;</a:t>
            </a:r>
            <a:r>
              <a:rPr lang="en-GB" smtClean="0"/>
              <a:t> </a:t>
            </a:r>
            <a:r>
              <a:rPr lang="en-GB" dirty="0" smtClean="0"/>
              <a:t>generalities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55886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Initial skew i.e. Flat T+0 determines the initial setup</a:t>
            </a:r>
          </a:p>
          <a:p>
            <a:r>
              <a:rPr lang="en-US" dirty="0" smtClean="0"/>
              <a:t>Low IV environment means:</a:t>
            </a:r>
          </a:p>
          <a:p>
            <a:pPr lvl="1"/>
            <a:r>
              <a:rPr lang="en-US" dirty="0" smtClean="0"/>
              <a:t>Earlier entries</a:t>
            </a:r>
          </a:p>
          <a:p>
            <a:pPr lvl="1"/>
            <a:r>
              <a:rPr lang="en-US" dirty="0" smtClean="0"/>
              <a:t>More chances of overlaps across cycles</a:t>
            </a:r>
          </a:p>
          <a:p>
            <a:r>
              <a:rPr lang="en-US" dirty="0" smtClean="0"/>
              <a:t>Mid IV:  The ideal Rhino’s PLAY ground</a:t>
            </a:r>
          </a:p>
          <a:p>
            <a:r>
              <a:rPr lang="en-US" dirty="0" smtClean="0"/>
              <a:t>High IV: </a:t>
            </a:r>
            <a:r>
              <a:rPr lang="en-US" dirty="0" smtClean="0"/>
              <a:t>Consider wider wings + hedges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Adjustments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473200"/>
            <a:ext cx="7612064" cy="4393601"/>
          </a:xfrm>
        </p:spPr>
        <p:txBody>
          <a:bodyPr>
            <a:normAutofit/>
          </a:bodyPr>
          <a:lstStyle/>
          <a:p>
            <a:r>
              <a:rPr lang="en-US" dirty="0"/>
              <a:t>Reduce negative delta by buying OTM call calendar spreads, selling put verticals, or selling put condors</a:t>
            </a:r>
          </a:p>
          <a:p>
            <a:pPr lvl="1"/>
            <a:r>
              <a:rPr lang="en-US" dirty="0"/>
              <a:t>Delta Limit: -25 half position (-50 full &amp; inside tent)</a:t>
            </a:r>
          </a:p>
          <a:p>
            <a:pPr lvl="1"/>
            <a:r>
              <a:rPr lang="en-US" dirty="0"/>
              <a:t>Late in </a:t>
            </a:r>
            <a:r>
              <a:rPr lang="en-US" dirty="0" smtClean="0"/>
              <a:t>the trade</a:t>
            </a:r>
            <a:r>
              <a:rPr lang="en-US" dirty="0"/>
              <a:t>, if price is threatening to move through calendars, can switch from calendars to a call broken-wing butterfly to mitigate upside risk and flatten T+0 </a:t>
            </a:r>
            <a:r>
              <a:rPr lang="en-US" dirty="0" smtClean="0"/>
              <a:t>line, or RH (see variations later)</a:t>
            </a:r>
            <a:endParaRPr lang="en-US" dirty="0"/>
          </a:p>
          <a:p>
            <a:r>
              <a:rPr lang="en-US" dirty="0"/>
              <a:t>Reduce positive delta by removing calendars, rolling back put butterflies, OR removing upper put butterflies if fully scaled in</a:t>
            </a:r>
          </a:p>
          <a:p>
            <a:pPr lvl="1"/>
            <a:r>
              <a:rPr lang="en-US" dirty="0"/>
              <a:t>Delta Limit: +25</a:t>
            </a:r>
          </a:p>
        </p:txBody>
      </p:sp>
    </p:spTree>
    <p:extLst>
      <p:ext uri="{BB962C8B-B14F-4D97-AF65-F5344CB8AC3E}">
        <p14:creationId xmlns:p14="http://schemas.microsoft.com/office/powerpoint/2010/main" val="33887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Rhino </a:t>
            </a:r>
            <a:r>
              <a:rPr lang="en-GB" dirty="0" smtClean="0"/>
              <a:t>Profit / exit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542526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Planned Capital = $25,000 </a:t>
            </a:r>
            <a:r>
              <a:rPr lang="en-US" dirty="0" smtClean="0">
                <a:effectLst/>
              </a:rPr>
              <a:t>(without allowance for overlap) otherwise $37,500</a:t>
            </a:r>
          </a:p>
          <a:p>
            <a:pPr lvl="1"/>
            <a:r>
              <a:rPr lang="en-US" dirty="0" smtClean="0">
                <a:effectLst/>
              </a:rPr>
              <a:t>Generally a position is closed prior to the next one is fully scaled in.</a:t>
            </a:r>
          </a:p>
          <a:p>
            <a:r>
              <a:rPr lang="en-US" dirty="0" smtClean="0">
                <a:effectLst/>
              </a:rPr>
              <a:t>Profit </a:t>
            </a:r>
            <a:r>
              <a:rPr lang="en-US" dirty="0">
                <a:effectLst/>
              </a:rPr>
              <a:t>Targets </a:t>
            </a:r>
          </a:p>
          <a:p>
            <a:pPr lvl="1"/>
            <a:r>
              <a:rPr lang="en-US" dirty="0" smtClean="0">
                <a:effectLst/>
              </a:rPr>
              <a:t>&gt; </a:t>
            </a:r>
            <a:r>
              <a:rPr lang="en-US" dirty="0" smtClean="0">
                <a:effectLst/>
              </a:rPr>
              <a:t>35 DTE :	</a:t>
            </a:r>
            <a:r>
              <a:rPr lang="en-US" dirty="0" smtClean="0">
                <a:effectLst/>
              </a:rPr>
              <a:t>	$</a:t>
            </a:r>
            <a:r>
              <a:rPr lang="en-US" dirty="0" smtClean="0">
                <a:effectLst/>
              </a:rPr>
              <a:t>2500 (10% on PC)</a:t>
            </a:r>
          </a:p>
          <a:p>
            <a:pPr lvl="1"/>
            <a:r>
              <a:rPr lang="en-US" dirty="0" smtClean="0">
                <a:effectLst/>
              </a:rPr>
              <a:t>28 </a:t>
            </a:r>
            <a:r>
              <a:rPr lang="en-US" dirty="0" smtClean="0">
                <a:effectLst/>
              </a:rPr>
              <a:t>- 35 DTE : </a:t>
            </a:r>
            <a:r>
              <a:rPr lang="en-US" dirty="0" smtClean="0">
                <a:effectLst/>
              </a:rPr>
              <a:t>	</a:t>
            </a:r>
            <a:r>
              <a:rPr lang="en-US" dirty="0" smtClean="0">
                <a:effectLst/>
              </a:rPr>
              <a:t>	$</a:t>
            </a:r>
            <a:r>
              <a:rPr lang="en-US" dirty="0">
                <a:effectLst/>
              </a:rPr>
              <a:t>2000 </a:t>
            </a:r>
            <a:r>
              <a:rPr lang="en-US" dirty="0" smtClean="0">
                <a:effectLst/>
              </a:rPr>
              <a:t>(8% on PC)</a:t>
            </a:r>
          </a:p>
          <a:p>
            <a:pPr lvl="1"/>
            <a:r>
              <a:rPr lang="en-US" dirty="0" smtClean="0">
                <a:effectLst/>
              </a:rPr>
              <a:t>21 </a:t>
            </a:r>
            <a:r>
              <a:rPr lang="en-US" dirty="0" smtClean="0">
                <a:effectLst/>
              </a:rPr>
              <a:t>- 27 DTE : 	</a:t>
            </a:r>
            <a:r>
              <a:rPr lang="en-US" dirty="0" smtClean="0">
                <a:effectLst/>
              </a:rPr>
              <a:t>	$</a:t>
            </a:r>
            <a:r>
              <a:rPr lang="en-US" dirty="0" smtClean="0">
                <a:effectLst/>
              </a:rPr>
              <a:t>1500 (6% on PC)</a:t>
            </a:r>
          </a:p>
          <a:p>
            <a:pPr lvl="1"/>
            <a:r>
              <a:rPr lang="en-US" dirty="0" smtClean="0">
                <a:effectLst/>
              </a:rPr>
              <a:t>&lt; </a:t>
            </a:r>
            <a:r>
              <a:rPr lang="en-US" dirty="0" smtClean="0">
                <a:effectLst/>
              </a:rPr>
              <a:t>21 DTE : 	</a:t>
            </a:r>
            <a:r>
              <a:rPr lang="en-US" dirty="0" smtClean="0">
                <a:effectLst/>
              </a:rPr>
              <a:t>	$</a:t>
            </a:r>
            <a:r>
              <a:rPr lang="en-US" dirty="0">
                <a:effectLst/>
              </a:rPr>
              <a:t>1000 </a:t>
            </a:r>
            <a:r>
              <a:rPr lang="en-US" dirty="0" smtClean="0">
                <a:effectLst/>
              </a:rPr>
              <a:t>(4% on PC)</a:t>
            </a:r>
          </a:p>
          <a:p>
            <a:pPr lvl="1"/>
            <a:r>
              <a:rPr lang="en-US" dirty="0" smtClean="0">
                <a:effectLst/>
              </a:rPr>
              <a:t>Then for the brave, hang in there until Gamma gets bad</a:t>
            </a:r>
            <a:r>
              <a:rPr lang="is-IS" dirty="0" smtClean="0">
                <a:effectLst/>
              </a:rPr>
              <a:t>…</a:t>
            </a:r>
          </a:p>
          <a:p>
            <a:pPr lvl="2"/>
            <a:r>
              <a:rPr lang="is-IS" dirty="0" smtClean="0"/>
              <a:t>(EXTENDED TRADE NOW OFFERED IN CD RHINO ALERTS)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9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685801"/>
            <a:ext cx="8107680" cy="1151965"/>
          </a:xfrm>
        </p:spPr>
        <p:txBody>
          <a:bodyPr/>
          <a:lstStyle/>
          <a:p>
            <a:r>
              <a:rPr lang="en-GB" dirty="0" smtClean="0"/>
              <a:t>TRACK RECORD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505772"/>
            <a:ext cx="8107680" cy="3869503"/>
          </a:xfrm>
        </p:spPr>
      </p:pic>
    </p:spTree>
    <p:extLst>
      <p:ext uri="{BB962C8B-B14F-4D97-AF65-F5344CB8AC3E}">
        <p14:creationId xmlns:p14="http://schemas.microsoft.com/office/powerpoint/2010/main" val="1009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Trading Psychology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877807"/>
            <a:ext cx="7612064" cy="3628914"/>
          </a:xfrm>
        </p:spPr>
        <p:txBody>
          <a:bodyPr/>
          <a:lstStyle/>
          <a:p>
            <a:r>
              <a:rPr lang="en-GB" dirty="0" smtClean="0"/>
              <a:t>Knowledge: Learn the Greeks, aim for the flattest possible T+0 line, and try and project T+7 and further with OV/ONE</a:t>
            </a:r>
          </a:p>
          <a:p>
            <a:r>
              <a:rPr lang="en-GB" dirty="0" smtClean="0"/>
              <a:t>Self-Confidence: Keep the trade as simple as possible, adapt the trade to your lifestyle (or vice versa), have reasonable goals.</a:t>
            </a:r>
          </a:p>
          <a:p>
            <a:r>
              <a:rPr lang="en-GB" dirty="0" smtClean="0"/>
              <a:t>Market View: Not necessary but useful. Have as much a bias as a contingency plan.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542534"/>
            <a:ext cx="8422640" cy="38327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9940" y="2509833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goo.gl</a:t>
            </a:r>
            <a:r>
              <a:rPr lang="en-GB" dirty="0"/>
              <a:t>/</a:t>
            </a:r>
            <a:r>
              <a:rPr lang="en-GB" dirty="0" err="1"/>
              <a:t>GPcuqr</a:t>
            </a:r>
            <a:r>
              <a:rPr lang="en-GB" dirty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89719" y="3615174"/>
            <a:ext cx="3609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Tools:</a:t>
            </a:r>
          </a:p>
          <a:p>
            <a:r>
              <a:rPr lang="en-GB" dirty="0" smtClean="0"/>
              <a:t>ALMA, BB, Fibs and common</a:t>
            </a:r>
          </a:p>
          <a:p>
            <a:r>
              <a:rPr lang="en-GB" dirty="0" smtClean="0"/>
              <a:t>Graphical patterns (e.g. channels)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81760" y="1542534"/>
            <a:ext cx="285700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Teusday</a:t>
            </a:r>
            <a:r>
              <a:rPr lang="en-GB" dirty="0" smtClean="0"/>
              <a:t> Apr 4th at </a:t>
            </a:r>
            <a:r>
              <a:rPr lang="en-GB" dirty="0" smtClean="0"/>
              <a:t>the close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Routine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66046"/>
            <a:ext cx="7612064" cy="4182035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</a:pPr>
            <a:r>
              <a:rPr lang="en-GB" dirty="0" smtClean="0"/>
              <a:t>If managed once a </a:t>
            </a:r>
            <a:r>
              <a:rPr lang="en-GB" dirty="0"/>
              <a:t>day </a:t>
            </a:r>
            <a:r>
              <a:rPr lang="en-GB" dirty="0" smtClean="0"/>
              <a:t>(10 </a:t>
            </a:r>
            <a:r>
              <a:rPr lang="en-GB" dirty="0"/>
              <a:t>AM or 2 </a:t>
            </a:r>
            <a:r>
              <a:rPr lang="en-GB" dirty="0" smtClean="0"/>
              <a:t>PM):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tick to the rules (no specific market view)</a:t>
            </a:r>
          </a:p>
          <a:p>
            <a:pPr lvl="1"/>
            <a:r>
              <a:rPr lang="en-GB" dirty="0" smtClean="0"/>
              <a:t>Recommended for beginners or traders who have a day job</a:t>
            </a:r>
          </a:p>
          <a:p>
            <a:pPr lvl="1"/>
            <a:r>
              <a:rPr lang="en-GB" dirty="0" smtClean="0"/>
              <a:t>Trade / Adjust when market has settled</a:t>
            </a:r>
          </a:p>
          <a:p>
            <a:pPr lvl="1"/>
            <a:r>
              <a:rPr lang="en-GB" dirty="0" smtClean="0"/>
              <a:t>Fills are easier near the close of the day</a:t>
            </a:r>
          </a:p>
          <a:p>
            <a:r>
              <a:rPr lang="en-GB" dirty="0" smtClean="0"/>
              <a:t>If managed twice a day (recommended):</a:t>
            </a:r>
          </a:p>
          <a:p>
            <a:pPr lvl="1"/>
            <a:r>
              <a:rPr lang="en-GB" dirty="0" smtClean="0"/>
              <a:t>10 AM and 2 PM</a:t>
            </a:r>
          </a:p>
          <a:p>
            <a:r>
              <a:rPr lang="en-GB" dirty="0" smtClean="0"/>
              <a:t>All day ? Careful not to over-trade!</a:t>
            </a:r>
          </a:p>
        </p:txBody>
      </p:sp>
    </p:spTree>
    <p:extLst>
      <p:ext uri="{BB962C8B-B14F-4D97-AF65-F5344CB8AC3E}">
        <p14:creationId xmlns:p14="http://schemas.microsoft.com/office/powerpoint/2010/main" val="238045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Differences on the original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3575" y="1188720"/>
            <a:ext cx="7612064" cy="4454561"/>
          </a:xfrm>
        </p:spPr>
        <p:txBody>
          <a:bodyPr>
            <a:normAutofit/>
          </a:bodyPr>
          <a:lstStyle/>
          <a:p>
            <a:r>
              <a:rPr lang="en-GB" dirty="0" smtClean="0"/>
              <a:t>Upside adjustments</a:t>
            </a:r>
          </a:p>
          <a:p>
            <a:pPr lvl="1"/>
            <a:r>
              <a:rPr lang="en-GB" dirty="0" smtClean="0"/>
              <a:t>In low IV environments, margin is higher and profits take longer to reach their target</a:t>
            </a:r>
          </a:p>
          <a:p>
            <a:pPr lvl="1"/>
            <a:r>
              <a:rPr lang="en-GB" dirty="0" smtClean="0"/>
              <a:t>Chasing the market may cost / immobilise a substantial amount.</a:t>
            </a:r>
          </a:p>
          <a:p>
            <a:pPr lvl="2"/>
            <a:r>
              <a:rPr lang="en-GB" dirty="0" smtClean="0"/>
              <a:t>RH upper puts when possible</a:t>
            </a:r>
          </a:p>
          <a:p>
            <a:pPr lvl="2"/>
            <a:r>
              <a:rPr lang="en-GB" dirty="0" smtClean="0"/>
              <a:t>Roll shorts or bear spreads (PDS) up</a:t>
            </a:r>
          </a:p>
          <a:p>
            <a:pPr lvl="2"/>
            <a:r>
              <a:rPr lang="en-GB" dirty="0" smtClean="0"/>
              <a:t>Avoid rolling </a:t>
            </a:r>
            <a:r>
              <a:rPr lang="en-GB" dirty="0" smtClean="0"/>
              <a:t>Calendar hedges unless IV is rock-bottom low</a:t>
            </a:r>
            <a:endParaRPr lang="en-GB" dirty="0" smtClean="0"/>
          </a:p>
          <a:p>
            <a:pPr lvl="1"/>
            <a:r>
              <a:rPr lang="en-GB" dirty="0" smtClean="0"/>
              <a:t>However beware of whipsaws </a:t>
            </a:r>
            <a:r>
              <a:rPr lang="en-GB" dirty="0" smtClean="0"/>
              <a:t>(calendars more forgiving)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284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Differences on the original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430766"/>
            <a:ext cx="7612064" cy="4182035"/>
          </a:xfrm>
        </p:spPr>
        <p:txBody>
          <a:bodyPr>
            <a:normAutofit/>
          </a:bodyPr>
          <a:lstStyle/>
          <a:p>
            <a:r>
              <a:rPr lang="en-GB" dirty="0" smtClean="0"/>
              <a:t>Downside adjustments</a:t>
            </a:r>
          </a:p>
          <a:p>
            <a:pPr lvl="1"/>
            <a:r>
              <a:rPr lang="en-GB" dirty="0" smtClean="0"/>
              <a:t>Start rolling a few shorts down when passing them</a:t>
            </a:r>
          </a:p>
          <a:p>
            <a:pPr lvl="2"/>
            <a:r>
              <a:rPr lang="en-GB" dirty="0" smtClean="0"/>
              <a:t>Unless IV skew is strong enough to provide sufficient negative Delta i.e. good Delta-Vega compensation</a:t>
            </a:r>
          </a:p>
          <a:p>
            <a:pPr lvl="1"/>
            <a:r>
              <a:rPr lang="en-GB" dirty="0" smtClean="0"/>
              <a:t>Roll back Put Bull Spreads</a:t>
            </a:r>
          </a:p>
          <a:p>
            <a:pPr lvl="2"/>
            <a:r>
              <a:rPr lang="en-GB" dirty="0" smtClean="0"/>
              <a:t>More often than entire BWB (easier too)</a:t>
            </a:r>
          </a:p>
          <a:p>
            <a:pPr lvl="2"/>
            <a:r>
              <a:rPr lang="en-GB" dirty="0" smtClean="0"/>
              <a:t>Scale-in on the way down as well</a:t>
            </a:r>
          </a:p>
          <a:p>
            <a:pPr lvl="1"/>
            <a:r>
              <a:rPr lang="en-GB" dirty="0" smtClean="0"/>
              <a:t>RH lower longs</a:t>
            </a:r>
          </a:p>
          <a:p>
            <a:pPr lvl="2"/>
            <a:r>
              <a:rPr lang="en-GB" dirty="0" smtClean="0"/>
              <a:t>Particularly to lock profits in.</a:t>
            </a:r>
          </a:p>
          <a:p>
            <a:pPr lvl="1"/>
            <a:r>
              <a:rPr lang="en-GB" dirty="0" smtClean="0"/>
              <a:t>Beware of whipsaws (e.g. </a:t>
            </a:r>
            <a:r>
              <a:rPr lang="en-GB" dirty="0" err="1" smtClean="0"/>
              <a:t>Brexit</a:t>
            </a:r>
            <a:r>
              <a:rPr lang="is-IS" dirty="0" smtClean="0"/>
              <a:t>…</a:t>
            </a:r>
            <a:r>
              <a:rPr lang="en-GB" dirty="0" smtClean="0"/>
              <a:t>) </a:t>
            </a:r>
          </a:p>
          <a:p>
            <a:pPr lvl="2"/>
            <a:r>
              <a:rPr lang="en-GB" dirty="0" smtClean="0"/>
              <a:t>IV Skew can backfire on you</a:t>
            </a:r>
            <a:r>
              <a:rPr lang="is-I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60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91" y="-682226"/>
            <a:ext cx="1884709" cy="3352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5338847" cy="1417638"/>
          </a:xfrm>
        </p:spPr>
        <p:txBody>
          <a:bodyPr/>
          <a:lstStyle/>
          <a:p>
            <a:r>
              <a:rPr lang="en-GB" dirty="0"/>
              <a:t>Me &amp; My Trades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05086"/>
            <a:ext cx="7612064" cy="4182035"/>
          </a:xfrm>
        </p:spPr>
        <p:txBody>
          <a:bodyPr/>
          <a:lstStyle/>
          <a:p>
            <a:r>
              <a:rPr lang="en-GB" dirty="0"/>
              <a:t>Long trading experience as a quant as well as </a:t>
            </a:r>
            <a:br>
              <a:rPr lang="en-GB" dirty="0"/>
            </a:br>
            <a:r>
              <a:rPr lang="en-GB" dirty="0"/>
              <a:t>trading various asset classes. Still working on </a:t>
            </a:r>
            <a:br>
              <a:rPr lang="en-GB" dirty="0"/>
            </a:br>
            <a:r>
              <a:rPr lang="en-GB" dirty="0"/>
              <a:t>automated trading systems on the side.</a:t>
            </a:r>
          </a:p>
          <a:p>
            <a:r>
              <a:rPr lang="en-GB" dirty="0"/>
              <a:t>Any strategy is always a reflection of its designer’s then its user’s personality i.e. </a:t>
            </a:r>
            <a:r>
              <a:rPr lang="en-GB" b="1" dirty="0"/>
              <a:t>learn over time to make it your own</a:t>
            </a:r>
            <a:r>
              <a:rPr lang="en-GB" dirty="0" smtClean="0"/>
              <a:t>.  I live by that rule.</a:t>
            </a:r>
            <a:endParaRPr lang="en-GB" dirty="0"/>
          </a:p>
          <a:p>
            <a:r>
              <a:rPr lang="en-GB" dirty="0" smtClean="0"/>
              <a:t>Providing the Rhino </a:t>
            </a:r>
            <a:r>
              <a:rPr lang="en-GB" dirty="0"/>
              <a:t>alert service </a:t>
            </a:r>
            <a:r>
              <a:rPr lang="en-US" dirty="0" smtClean="0"/>
              <a:t>since July 2016</a:t>
            </a:r>
            <a:endParaRPr lang="en-US" dirty="0"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2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Differences on the original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806687"/>
            <a:ext cx="7612064" cy="3446034"/>
          </a:xfrm>
        </p:spPr>
        <p:txBody>
          <a:bodyPr/>
          <a:lstStyle/>
          <a:p>
            <a:r>
              <a:rPr lang="en-GB" dirty="0" smtClean="0"/>
              <a:t>Upside adjustments</a:t>
            </a:r>
          </a:p>
          <a:p>
            <a:pPr lvl="1"/>
            <a:r>
              <a:rPr lang="en-GB" dirty="0" smtClean="0"/>
              <a:t>Check Calendars’ ability to hedge Delta - Vega (horizontal skew)</a:t>
            </a:r>
          </a:p>
          <a:p>
            <a:pPr lvl="2"/>
            <a:r>
              <a:rPr lang="en-GB" dirty="0" smtClean="0"/>
              <a:t>Also consider diagonals</a:t>
            </a:r>
          </a:p>
          <a:p>
            <a:pPr lvl="2"/>
            <a:r>
              <a:rPr lang="en-GB" dirty="0" smtClean="0"/>
              <a:t>Keep in mind weighted Vega effect</a:t>
            </a:r>
          </a:p>
          <a:p>
            <a:pPr lvl="1"/>
            <a:r>
              <a:rPr lang="en-GB" dirty="0" smtClean="0"/>
              <a:t>RH upper long puts (e.g. Sep Rhino) or</a:t>
            </a:r>
          </a:p>
          <a:p>
            <a:pPr lvl="1"/>
            <a:r>
              <a:rPr lang="en-GB" dirty="0" smtClean="0"/>
              <a:t>Add an unbalanced Put condor</a:t>
            </a:r>
          </a:p>
          <a:p>
            <a:pPr lvl="1"/>
            <a:r>
              <a:rPr lang="en-GB" dirty="0" smtClean="0"/>
              <a:t>Don’t let the market go passed your second horn. </a:t>
            </a:r>
          </a:p>
        </p:txBody>
      </p:sp>
    </p:spTree>
    <p:extLst>
      <p:ext uri="{BB962C8B-B14F-4D97-AF65-F5344CB8AC3E}">
        <p14:creationId xmlns:p14="http://schemas.microsoft.com/office/powerpoint/2010/main" val="195852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Differences on the original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55887"/>
            <a:ext cx="7612064" cy="3781314"/>
          </a:xfrm>
        </p:spPr>
        <p:txBody>
          <a:bodyPr/>
          <a:lstStyle/>
          <a:p>
            <a:r>
              <a:rPr lang="x-none" dirty="0" smtClean="0"/>
              <a:t>S</a:t>
            </a:r>
            <a:r>
              <a:rPr lang="en-US" dirty="0" err="1" smtClean="0"/>
              <a:t>ummary</a:t>
            </a:r>
            <a:endParaRPr lang="x-none" dirty="0" smtClean="0"/>
          </a:p>
          <a:p>
            <a:pPr lvl="1"/>
            <a:r>
              <a:rPr lang="x-none" dirty="0" smtClean="0"/>
              <a:t>Better capital usage</a:t>
            </a:r>
          </a:p>
          <a:p>
            <a:pPr lvl="2"/>
            <a:r>
              <a:rPr lang="x-none" dirty="0" smtClean="0"/>
              <a:t>A second batch of 5 additional BWB is always added</a:t>
            </a:r>
          </a:p>
          <a:p>
            <a:pPr lvl="1"/>
            <a:r>
              <a:rPr lang="x-none" dirty="0" smtClean="0"/>
              <a:t>More variations on both sides</a:t>
            </a:r>
          </a:p>
          <a:p>
            <a:pPr lvl="1"/>
            <a:r>
              <a:rPr lang="x-none" dirty="0" smtClean="0"/>
              <a:t>A bit more maintenance</a:t>
            </a:r>
          </a:p>
          <a:p>
            <a:pPr lvl="2"/>
            <a:r>
              <a:rPr lang="x-none" dirty="0" smtClean="0"/>
              <a:t>Two market checks a day</a:t>
            </a:r>
          </a:p>
          <a:p>
            <a:pPr lvl="1"/>
            <a:r>
              <a:rPr lang="x-none" dirty="0" smtClean="0"/>
              <a:t>Two levels of understanding</a:t>
            </a:r>
          </a:p>
          <a:p>
            <a:pPr lvl="2"/>
            <a:r>
              <a:rPr lang="x-none" dirty="0" smtClean="0"/>
              <a:t>Trading the plan or</a:t>
            </a:r>
          </a:p>
          <a:p>
            <a:pPr lvl="2"/>
            <a:r>
              <a:rPr lang="x-none" dirty="0" smtClean="0"/>
              <a:t>Taking IV and IV Skew into consideration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80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17041"/>
            <a:ext cx="7612064" cy="3779520"/>
          </a:xfrm>
        </p:spPr>
        <p:txBody>
          <a:bodyPr/>
          <a:lstStyle/>
          <a:p>
            <a:r>
              <a:rPr lang="en-GB" dirty="0" smtClean="0"/>
              <a:t>Let’s remind ourselves of what a Rhino is made of: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ll BWB combos make money with the PCS side</a:t>
            </a:r>
          </a:p>
          <a:p>
            <a:pPr lvl="1"/>
            <a:r>
              <a:rPr lang="en-GB" dirty="0" smtClean="0"/>
              <a:t>The Calendar Hedge is there to mitigate loss on the Put Debit Spread</a:t>
            </a:r>
          </a:p>
          <a:p>
            <a:pPr lvl="2"/>
            <a:r>
              <a:rPr lang="en-GB" dirty="0" smtClean="0"/>
              <a:t>Don’t be afraid of Calendars</a:t>
            </a:r>
            <a:r>
              <a:rPr lang="is-IS" dirty="0" smtClean="0"/>
              <a:t>…</a:t>
            </a:r>
            <a:endParaRPr lang="en-GB" dirty="0" smtClean="0"/>
          </a:p>
          <a:p>
            <a:pPr lvl="1"/>
            <a:r>
              <a:rPr lang="en-GB" dirty="0" smtClean="0"/>
              <a:t>Check position profile based on analysis of the 3 basic components: PCS + PDS + Hedge</a:t>
            </a:r>
          </a:p>
          <a:p>
            <a:pPr lvl="1"/>
            <a:r>
              <a:rPr lang="en-GB" dirty="0" smtClean="0"/>
              <a:t>More advanced traders look at IV Skew</a:t>
            </a:r>
          </a:p>
          <a:p>
            <a:r>
              <a:rPr lang="en-GB" dirty="0" smtClean="0"/>
              <a:t>Look at additional bear hedges such as STT (Ron </a:t>
            </a:r>
            <a:r>
              <a:rPr lang="en-GB" dirty="0" err="1" smtClean="0"/>
              <a:t>Bertino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33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Appendix: The Baby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88160"/>
            <a:ext cx="7612064" cy="4464721"/>
          </a:xfrm>
        </p:spPr>
        <p:txBody>
          <a:bodyPr/>
          <a:lstStyle/>
          <a:p>
            <a:r>
              <a:rPr lang="en-GB" dirty="0" smtClean="0"/>
              <a:t>Weekly variation of the “Big Daddy” Rhino</a:t>
            </a:r>
          </a:p>
          <a:p>
            <a:pPr lvl="1"/>
            <a:r>
              <a:rPr lang="en-GB" dirty="0" smtClean="0"/>
              <a:t>Essentially a Theta game i.e. neutralising other Greeks</a:t>
            </a:r>
          </a:p>
          <a:p>
            <a:r>
              <a:rPr lang="en-GB" dirty="0" smtClean="0"/>
              <a:t>Entry = 14 DTE,</a:t>
            </a:r>
            <a:r>
              <a:rPr lang="en-GB" dirty="0"/>
              <a:t> </a:t>
            </a:r>
            <a:r>
              <a:rPr lang="en-GB" dirty="0" smtClean="0"/>
              <a:t>Exit</a:t>
            </a:r>
            <a:r>
              <a:rPr lang="en-GB" dirty="0"/>
              <a:t> </a:t>
            </a:r>
            <a:r>
              <a:rPr lang="en-GB" dirty="0" smtClean="0"/>
              <a:t>= 7 DTE i.e. no planned overlap</a:t>
            </a:r>
          </a:p>
          <a:p>
            <a:pPr lvl="1"/>
            <a:r>
              <a:rPr lang="en-GB" dirty="0" smtClean="0"/>
              <a:t>Occasionally, leave it to 4-3 DTE</a:t>
            </a:r>
          </a:p>
          <a:p>
            <a:r>
              <a:rPr lang="en-GB" dirty="0" smtClean="0"/>
              <a:t>Planned Capital: $10K per tranche</a:t>
            </a:r>
          </a:p>
          <a:p>
            <a:pPr lvl="1"/>
            <a:r>
              <a:rPr lang="en-GB" dirty="0" smtClean="0"/>
              <a:t>More flexibility though on multiple tranches</a:t>
            </a:r>
          </a:p>
          <a:p>
            <a:pPr lvl="1"/>
            <a:r>
              <a:rPr lang="en-GB" dirty="0" smtClean="0"/>
              <a:t>Overlap is generally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6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Baby Rhino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200" dirty="0"/>
              <a:t>Underlying: RUT (SPX should work just as well)</a:t>
            </a:r>
          </a:p>
          <a:p>
            <a:r>
              <a:rPr lang="en-GB" sz="3200" dirty="0"/>
              <a:t>40/30 Rhino-like Put BWB (3)</a:t>
            </a:r>
          </a:p>
          <a:p>
            <a:pPr lvl="1"/>
            <a:r>
              <a:rPr lang="en-GB" sz="3000" dirty="0"/>
              <a:t>Upper long </a:t>
            </a:r>
            <a:r>
              <a:rPr lang="en-GB" sz="3000" dirty="0" smtClean="0"/>
              <a:t>Puts </a:t>
            </a:r>
            <a:r>
              <a:rPr lang="en-GB" sz="3000" dirty="0"/>
              <a:t>slightly </a:t>
            </a:r>
            <a:r>
              <a:rPr lang="en-GB" sz="3000" dirty="0" smtClean="0"/>
              <a:t>above the money</a:t>
            </a:r>
            <a:endParaRPr lang="en-GB" sz="3000" dirty="0"/>
          </a:p>
          <a:p>
            <a:pPr lvl="1"/>
            <a:r>
              <a:rPr lang="en-GB" sz="2800" dirty="0"/>
              <a:t>Can also use a “regular” Rhino 50/40 BWB (higher margin)</a:t>
            </a:r>
          </a:p>
          <a:p>
            <a:pPr lvl="1"/>
            <a:r>
              <a:rPr lang="en-GB" sz="2800" dirty="0"/>
              <a:t>Or any other unbalanced fly for that matter</a:t>
            </a:r>
          </a:p>
          <a:p>
            <a:r>
              <a:rPr lang="en-GB" sz="3200" dirty="0"/>
              <a:t>Call Calendar hedge (max 3)</a:t>
            </a:r>
          </a:p>
          <a:p>
            <a:pPr lvl="1"/>
            <a:r>
              <a:rPr lang="en-GB" sz="2800" dirty="0"/>
              <a:t>~ 10 - </a:t>
            </a:r>
            <a:r>
              <a:rPr lang="en-GB" sz="2800" dirty="0" smtClean="0"/>
              <a:t>20 </a:t>
            </a:r>
            <a:r>
              <a:rPr lang="en-GB" sz="2800" dirty="0"/>
              <a:t>points above the money</a:t>
            </a:r>
          </a:p>
        </p:txBody>
      </p:sp>
    </p:spTree>
    <p:extLst>
      <p:ext uri="{BB962C8B-B14F-4D97-AF65-F5344CB8AC3E}">
        <p14:creationId xmlns:p14="http://schemas.microsoft.com/office/powerpoint/2010/main" val="135854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Rhino</a:t>
            </a:r>
            <a:endParaRPr lang="en-GB" dirty="0"/>
          </a:p>
        </p:txBody>
      </p:sp>
      <p:pic>
        <p:nvPicPr>
          <p:cNvPr id="4" name="Content Placeholder 3" descr="Screen Shot 2016-09-14 at 14.42.0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6" y="2063750"/>
            <a:ext cx="6535361" cy="3311525"/>
          </a:xfrm>
        </p:spPr>
      </p:pic>
      <p:sp>
        <p:nvSpPr>
          <p:cNvPr id="5" name="Rounded Rectangle 4"/>
          <p:cNvSpPr/>
          <p:nvPr/>
        </p:nvSpPr>
        <p:spPr>
          <a:xfrm>
            <a:off x="4846320" y="5567680"/>
            <a:ext cx="304800" cy="72136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0384" y="3027680"/>
            <a:ext cx="744790" cy="2540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65520" y="5567680"/>
            <a:ext cx="21627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Greeks still looking</a:t>
            </a:r>
            <a:br>
              <a:rPr lang="en-GB" dirty="0" smtClean="0"/>
            </a:br>
            <a:r>
              <a:rPr lang="en-GB" dirty="0" smtClean="0"/>
              <a:t>good on T+7 !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61440" y="3982720"/>
            <a:ext cx="7274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9859" y="361338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5% Profit Target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3920" y="4785360"/>
            <a:ext cx="3078480" cy="304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9040" y="4488934"/>
            <a:ext cx="208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Profit Range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45017" y="2627143"/>
            <a:ext cx="2729684" cy="6463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Flat T+0 &amp; T+7 lines</a:t>
            </a:r>
          </a:p>
          <a:p>
            <a:r>
              <a:rPr lang="en-GB" dirty="0" smtClean="0"/>
              <a:t>Delta &amp; Vega neutralised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6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Baby Rhino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 smtClean="0"/>
              <a:t>Loose or say “flexible” </a:t>
            </a:r>
            <a:r>
              <a:rPr lang="en-GB" sz="3200" dirty="0"/>
              <a:t>guidelines, sometimes allowing evolution into weird shapes but:</a:t>
            </a:r>
          </a:p>
          <a:p>
            <a:pPr lvl="1"/>
            <a:r>
              <a:rPr lang="en-GB" sz="4200" b="1" dirty="0" smtClean="0"/>
              <a:t>D / T </a:t>
            </a:r>
            <a:r>
              <a:rPr lang="en-GB" sz="4200" b="1" dirty="0"/>
              <a:t>&lt; </a:t>
            </a:r>
            <a:r>
              <a:rPr lang="en-GB" sz="4200" b="1" dirty="0" smtClean="0"/>
              <a:t>20 - 25</a:t>
            </a:r>
            <a:r>
              <a:rPr lang="en-GB" sz="4200" b="1" dirty="0"/>
              <a:t>%</a:t>
            </a:r>
          </a:p>
          <a:p>
            <a:pPr lvl="1"/>
            <a:r>
              <a:rPr lang="en-GB" sz="4200" b="1" dirty="0" smtClean="0"/>
              <a:t>V / T </a:t>
            </a:r>
            <a:r>
              <a:rPr lang="en-GB" sz="4200" b="1" dirty="0"/>
              <a:t>&lt; 50% (max 100%)</a:t>
            </a:r>
          </a:p>
          <a:p>
            <a:r>
              <a:rPr lang="en-GB" sz="3200" b="1" dirty="0"/>
              <a:t>A little more sensitive to a given market view (30mins chart</a:t>
            </a:r>
            <a:r>
              <a:rPr lang="en-GB" sz="3200" b="1" dirty="0" smtClean="0"/>
              <a:t>)</a:t>
            </a:r>
          </a:p>
          <a:p>
            <a:r>
              <a:rPr lang="en-GB" sz="3200" dirty="0" smtClean="0"/>
              <a:t>Sometimes a bit more difficult to trade for beginners</a:t>
            </a:r>
          </a:p>
          <a:p>
            <a:pPr lvl="1"/>
            <a:r>
              <a:rPr lang="en-GB" sz="3000" dirty="0" smtClean="0"/>
              <a:t>Peeling can however often be done while keeping Greeks in balance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6662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Rhino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dirty="0"/>
              <a:t>At least 75% success rate</a:t>
            </a:r>
          </a:p>
          <a:p>
            <a:pPr lvl="1"/>
            <a:r>
              <a:rPr lang="en-GB" sz="2800" dirty="0"/>
              <a:t>+/- 10% depending on execution quality</a:t>
            </a:r>
          </a:p>
          <a:p>
            <a:r>
              <a:rPr lang="en-GB" sz="3200" dirty="0"/>
              <a:t>Average weekly gain : 2-3 %</a:t>
            </a:r>
          </a:p>
          <a:p>
            <a:r>
              <a:rPr lang="en-GB" sz="3200" dirty="0"/>
              <a:t>Usual profit target: 5%</a:t>
            </a:r>
          </a:p>
          <a:p>
            <a:r>
              <a:rPr lang="en-GB" sz="3200" dirty="0"/>
              <a:t>Usual stop loss: 5% (I don’t use fixed stop losses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Major risk: weekend large gap down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9162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28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Can we ignore limits / alerts?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191" y="1497106"/>
            <a:ext cx="7796030" cy="406041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Market </a:t>
            </a:r>
            <a:r>
              <a:rPr lang="en-GB" dirty="0" smtClean="0"/>
              <a:t>Neutral = “Theta play” under the </a:t>
            </a:r>
            <a:r>
              <a:rPr lang="en-GB" dirty="0" smtClean="0"/>
              <a:t>tent</a:t>
            </a:r>
            <a:endParaRPr lang="en-GB" dirty="0" smtClean="0"/>
          </a:p>
          <a:p>
            <a:pPr lvl="1"/>
            <a:r>
              <a:rPr lang="en-GB" dirty="0" smtClean="0"/>
              <a:t>Some accept </a:t>
            </a:r>
            <a:r>
              <a:rPr lang="en-GB" dirty="0" smtClean="0"/>
              <a:t>more/less </a:t>
            </a:r>
            <a:r>
              <a:rPr lang="en-GB" dirty="0" smtClean="0"/>
              <a:t>volatile P&amp;L or</a:t>
            </a:r>
          </a:p>
          <a:p>
            <a:pPr lvl="1"/>
            <a:r>
              <a:rPr lang="en-GB" dirty="0" smtClean="0"/>
              <a:t>Use more TA (e.g. support/resistances) to adjust delta limits and </a:t>
            </a:r>
            <a:r>
              <a:rPr lang="en-GB" dirty="0" smtClean="0"/>
              <a:t>alerts or</a:t>
            </a:r>
          </a:p>
          <a:p>
            <a:pPr lvl="1"/>
            <a:r>
              <a:rPr lang="en-GB" dirty="0" smtClean="0"/>
              <a:t>Adjust delta alerts according to trade shape after adjustments</a:t>
            </a:r>
            <a:endParaRPr lang="en-GB" dirty="0"/>
          </a:p>
          <a:p>
            <a:pPr lvl="1"/>
            <a:r>
              <a:rPr lang="en-GB" dirty="0" smtClean="0"/>
              <a:t>Also note that indices follow the general mean reversion rule</a:t>
            </a:r>
          </a:p>
          <a:p>
            <a:pPr lvl="1"/>
            <a:endParaRPr lang="en-GB" dirty="0"/>
          </a:p>
          <a:p>
            <a:r>
              <a:rPr lang="en-GB" dirty="0" smtClean="0"/>
              <a:t>Example: using price alerts e.g. 1SD to review position otherwise leave it alone</a:t>
            </a:r>
            <a:r>
              <a:rPr lang="is-IS" dirty="0" smtClean="0"/>
              <a:t>…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40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79468"/>
            <a:ext cx="8453120" cy="1417638"/>
          </a:xfrm>
        </p:spPr>
        <p:txBody>
          <a:bodyPr>
            <a:normAutofit/>
          </a:bodyPr>
          <a:lstStyle/>
          <a:p>
            <a:r>
              <a:rPr lang="en-GB" dirty="0" smtClean="0"/>
              <a:t>Acting for Rhino conservation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400286"/>
            <a:ext cx="7612064" cy="4182035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Rhino has become a generic name for a new type of Butterfly trade.  Let’s however remind ourselves of the plight of this beautiful creature</a:t>
            </a:r>
          </a:p>
          <a:p>
            <a:pPr lvl="1"/>
            <a:r>
              <a:rPr lang="en-GB" dirty="0" smtClean="0"/>
              <a:t>Rhinos are poached for their horns, made of keratin like finger nails</a:t>
            </a:r>
          </a:p>
          <a:p>
            <a:pPr lvl="1"/>
            <a:r>
              <a:rPr lang="en-GB" dirty="0" smtClean="0"/>
              <a:t>Yet, too many Asians are still deluded about fake aphrodisiac virtues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Spread the word, donate, just do not stand and let Nature be destroyed by greed and ignorance</a:t>
            </a:r>
          </a:p>
          <a:p>
            <a:pPr lvl="1"/>
            <a:r>
              <a:rPr lang="is-IS" dirty="0" smtClean="0"/>
              <a:t>http://www.limpopo-lipadi.org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41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Variations on the original Rhino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There are many many BWB variations, often quite interesting to take cues from:</a:t>
            </a:r>
          </a:p>
          <a:p>
            <a:pPr lvl="1"/>
            <a:r>
              <a:rPr lang="en-GB" dirty="0" smtClean="0"/>
              <a:t>Different DTE entries</a:t>
            </a:r>
          </a:p>
          <a:p>
            <a:pPr lvl="1"/>
            <a:r>
              <a:rPr lang="en-GB" dirty="0" smtClean="0"/>
              <a:t>Possible re-entries on smaller profit target</a:t>
            </a:r>
          </a:p>
          <a:p>
            <a:pPr lvl="1"/>
            <a:r>
              <a:rPr lang="en-GB" dirty="0" smtClean="0"/>
              <a:t>No Vega hedge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757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Can we ignore limits / alerts?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191" y="1497106"/>
            <a:ext cx="7796030" cy="406041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Market </a:t>
            </a:r>
            <a:r>
              <a:rPr lang="en-GB" dirty="0" smtClean="0"/>
              <a:t>Neutral = “Theta play” under the </a:t>
            </a:r>
            <a:r>
              <a:rPr lang="en-GB" dirty="0" smtClean="0"/>
              <a:t>tent</a:t>
            </a:r>
            <a:endParaRPr lang="en-GB" dirty="0" smtClean="0"/>
          </a:p>
          <a:p>
            <a:pPr lvl="1"/>
            <a:r>
              <a:rPr lang="en-GB" dirty="0" smtClean="0"/>
              <a:t>Some accept </a:t>
            </a:r>
            <a:r>
              <a:rPr lang="en-GB" dirty="0" smtClean="0"/>
              <a:t>more/less </a:t>
            </a:r>
            <a:r>
              <a:rPr lang="en-GB" dirty="0" smtClean="0"/>
              <a:t>volatile P&amp;L or</a:t>
            </a:r>
          </a:p>
          <a:p>
            <a:pPr lvl="1"/>
            <a:r>
              <a:rPr lang="en-GB" dirty="0" smtClean="0"/>
              <a:t>Use more TA (e.g. support/resistances) to adjust delta limits and </a:t>
            </a:r>
            <a:r>
              <a:rPr lang="en-GB" dirty="0" smtClean="0"/>
              <a:t>alerts or</a:t>
            </a:r>
          </a:p>
          <a:p>
            <a:pPr lvl="1"/>
            <a:r>
              <a:rPr lang="en-GB" dirty="0" smtClean="0"/>
              <a:t>Adjust delta alerts according to trade shape after adjustments</a:t>
            </a:r>
            <a:endParaRPr lang="en-GB" dirty="0"/>
          </a:p>
          <a:p>
            <a:pPr lvl="1"/>
            <a:r>
              <a:rPr lang="en-GB" dirty="0" smtClean="0"/>
              <a:t>Also note that indices follow the general mean reversion rule</a:t>
            </a:r>
          </a:p>
          <a:p>
            <a:pPr lvl="1"/>
            <a:endParaRPr lang="en-GB" dirty="0"/>
          </a:p>
          <a:p>
            <a:r>
              <a:rPr lang="en-GB" dirty="0" smtClean="0"/>
              <a:t>Example: using price alerts e.g. 1SD to review position otherwise leave it alone</a:t>
            </a:r>
            <a:r>
              <a:rPr lang="is-IS" dirty="0" smtClean="0"/>
              <a:t>…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66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79468"/>
            <a:ext cx="8453120" cy="1417638"/>
          </a:xfrm>
        </p:spPr>
        <p:txBody>
          <a:bodyPr/>
          <a:lstStyle/>
          <a:p>
            <a:r>
              <a:rPr lang="en-GB" dirty="0" smtClean="0"/>
              <a:t>Today’s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369806"/>
            <a:ext cx="7612064" cy="4182035"/>
          </a:xfrm>
        </p:spPr>
        <p:txBody>
          <a:bodyPr>
            <a:normAutofit/>
          </a:bodyPr>
          <a:lstStyle/>
          <a:p>
            <a:r>
              <a:rPr lang="en-GB" dirty="0" smtClean="0"/>
              <a:t>Recap on the Rhino Trade</a:t>
            </a:r>
          </a:p>
          <a:p>
            <a:pPr lvl="1"/>
            <a:r>
              <a:rPr lang="en-GB" dirty="0" smtClean="0"/>
              <a:t>Guidelines</a:t>
            </a:r>
          </a:p>
          <a:p>
            <a:pPr lvl="1"/>
            <a:r>
              <a:rPr lang="en-GB" dirty="0" smtClean="0"/>
              <a:t>Trading Psychology, Rules and Market View</a:t>
            </a:r>
          </a:p>
          <a:p>
            <a:pPr lvl="1"/>
            <a:r>
              <a:rPr lang="en-GB" dirty="0" smtClean="0"/>
              <a:t>Daily Management</a:t>
            </a:r>
          </a:p>
          <a:p>
            <a:r>
              <a:rPr lang="en-GB" dirty="0" smtClean="0"/>
              <a:t>Variations on the original Rhino</a:t>
            </a:r>
          </a:p>
          <a:p>
            <a:pPr lvl="1"/>
            <a:r>
              <a:rPr lang="en-GB" dirty="0" smtClean="0"/>
              <a:t>Using a market view</a:t>
            </a:r>
          </a:p>
          <a:p>
            <a:pPr lvl="1"/>
            <a:r>
              <a:rPr lang="en-GB" dirty="0" smtClean="0"/>
              <a:t>Adding branches to the decision tree</a:t>
            </a:r>
          </a:p>
          <a:p>
            <a:pPr lvl="1"/>
            <a:r>
              <a:rPr lang="en-GB" dirty="0" smtClean="0"/>
              <a:t>Special cases e.g. low IV</a:t>
            </a:r>
          </a:p>
          <a:p>
            <a:pPr lvl="1"/>
            <a:r>
              <a:rPr lang="en-GB" dirty="0" smtClean="0"/>
              <a:t>The Baby Rhino (time permitting)</a:t>
            </a:r>
          </a:p>
        </p:txBody>
      </p:sp>
    </p:spTree>
    <p:extLst>
      <p:ext uri="{BB962C8B-B14F-4D97-AF65-F5344CB8AC3E}">
        <p14:creationId xmlns:p14="http://schemas.microsoft.com/office/powerpoint/2010/main" val="3898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what is a Rhino?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827006"/>
            <a:ext cx="7612064" cy="4182035"/>
          </a:xfrm>
        </p:spPr>
        <p:txBody>
          <a:bodyPr/>
          <a:lstStyle/>
          <a:p>
            <a:r>
              <a:rPr lang="en-GB" dirty="0" smtClean="0"/>
              <a:t>The Rhino is part of the large family of hedged butterflies e.g. M3, RTT etc.</a:t>
            </a:r>
          </a:p>
          <a:p>
            <a:r>
              <a:rPr lang="en-GB" dirty="0" smtClean="0"/>
              <a:t>It starts with a slightly OTM Put Broken Wing Butterfly (main “horn”)</a:t>
            </a:r>
          </a:p>
          <a:p>
            <a:r>
              <a:rPr lang="en-GB" dirty="0" smtClean="0"/>
              <a:t>Most often complemented with OTM Call Calendars (second “horn”)</a:t>
            </a:r>
          </a:p>
          <a:p>
            <a:pPr lvl="1"/>
            <a:r>
              <a:rPr lang="en-GB" dirty="0" smtClean="0"/>
              <a:t>Some rather hedge the upside with a second Call BWB</a:t>
            </a:r>
          </a:p>
          <a:p>
            <a:r>
              <a:rPr lang="en-GB" dirty="0" smtClean="0"/>
              <a:t>Ref: Brian Larson on YouTube and Options Tribe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GB" dirty="0" smtClean="0"/>
              <a:t>A First Look at the main Horn</a:t>
            </a:r>
            <a:endParaRPr lang="en-GB" dirty="0"/>
          </a:p>
        </p:txBody>
      </p:sp>
      <p:pic>
        <p:nvPicPr>
          <p:cNvPr id="4" name="Content Placeholder 3" descr="Screen Shot 2016-08-09 at 17.33.59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4" y="1216789"/>
            <a:ext cx="8136230" cy="4350891"/>
          </a:xfrm>
        </p:spPr>
      </p:pic>
      <p:sp>
        <p:nvSpPr>
          <p:cNvPr id="5" name="TextBox 4"/>
          <p:cNvSpPr txBox="1"/>
          <p:nvPr/>
        </p:nvSpPr>
        <p:spPr>
          <a:xfrm>
            <a:off x="5996200" y="317589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Limited upside risk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82488" y="4123718"/>
            <a:ext cx="0" cy="1141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9990" y="316207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downside cover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86648" y="4123718"/>
            <a:ext cx="0" cy="1141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76984" y="1960907"/>
            <a:ext cx="391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TYPICAL RUT RHINO AT INCEPTION:</a:t>
            </a:r>
            <a:br>
              <a:rPr lang="en-GB" b="1" dirty="0" smtClean="0"/>
            </a:br>
            <a:r>
              <a:rPr lang="en-GB" b="1" dirty="0" smtClean="0"/>
              <a:t>A FLAT T+O LINE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07021" y="2658011"/>
            <a:ext cx="2474393" cy="55399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5 RUT 50/40 Put BWB</a:t>
            </a:r>
          </a:p>
          <a:p>
            <a:r>
              <a:rPr lang="en-GB" sz="1200" dirty="0" smtClean="0"/>
              <a:t>(here 1090/1140/1180)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95287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IV Skew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846320" y="5567680"/>
            <a:ext cx="375920" cy="90026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0" y="2946400"/>
            <a:ext cx="812800" cy="27432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RUT Rhino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Five RUT 50/40 Put BWB</a:t>
            </a:r>
          </a:p>
          <a:p>
            <a:pPr lvl="1"/>
            <a:r>
              <a:rPr lang="en-GB" dirty="0" smtClean="0"/>
              <a:t>Upper longs 10-15 points above the money</a:t>
            </a:r>
          </a:p>
          <a:p>
            <a:pPr lvl="1"/>
            <a:r>
              <a:rPr lang="en-GB" dirty="0" smtClean="0"/>
              <a:t>Iron Butterflies also possible (IV skew)</a:t>
            </a:r>
          </a:p>
          <a:p>
            <a:pPr lvl="1"/>
            <a:r>
              <a:rPr lang="en-GB" dirty="0" smtClean="0"/>
              <a:t>Wider wings also possible (60/50 or 70/50)</a:t>
            </a:r>
          </a:p>
          <a:p>
            <a:r>
              <a:rPr lang="en-GB" dirty="0" smtClean="0"/>
              <a:t>Preferably 77 DTE for a calmer kick-off (flat T+0)</a:t>
            </a:r>
          </a:p>
          <a:p>
            <a:pPr lvl="1"/>
            <a:r>
              <a:rPr lang="en-GB" dirty="0" smtClean="0"/>
              <a:t>This may engage capital early but one then slowly builds into the trade</a:t>
            </a:r>
          </a:p>
          <a:p>
            <a:pPr lvl="1"/>
            <a:r>
              <a:rPr lang="en-GB" dirty="0"/>
              <a:t>Can start 84-56 </a:t>
            </a:r>
            <a:r>
              <a:rPr lang="en-GB" dirty="0" smtClean="0"/>
              <a:t>DTE but hedge often necessary if late</a:t>
            </a:r>
          </a:p>
          <a:p>
            <a:pPr lvl="1"/>
            <a:r>
              <a:rPr lang="en-GB" dirty="0" smtClean="0"/>
              <a:t>A down day is always preferable (IV pop)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SPX Rhino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Three SPX 80/</a:t>
            </a:r>
            <a:r>
              <a:rPr lang="en-GB" dirty="0"/>
              <a:t>6</a:t>
            </a:r>
            <a:r>
              <a:rPr lang="en-GB" dirty="0" smtClean="0"/>
              <a:t>0 PUT BWB</a:t>
            </a:r>
          </a:p>
          <a:p>
            <a:pPr lvl="1"/>
            <a:r>
              <a:rPr lang="en-GB" dirty="0" smtClean="0"/>
              <a:t>Upper longs 10-20 points above the money</a:t>
            </a:r>
          </a:p>
          <a:p>
            <a:pPr lvl="1"/>
            <a:r>
              <a:rPr lang="en-GB" dirty="0" smtClean="0"/>
              <a:t>Iron Butterflies also possible (IV skew)</a:t>
            </a:r>
          </a:p>
          <a:p>
            <a:pPr lvl="1"/>
            <a:r>
              <a:rPr lang="en-GB" dirty="0" smtClean="0"/>
              <a:t>Wider wings also possible (100/75)</a:t>
            </a:r>
          </a:p>
          <a:p>
            <a:r>
              <a:rPr lang="en-GB" dirty="0" smtClean="0"/>
              <a:t>Same entry i.e. </a:t>
            </a:r>
            <a:r>
              <a:rPr lang="en-GB" dirty="0"/>
              <a:t>p</a:t>
            </a:r>
            <a:r>
              <a:rPr lang="en-GB" dirty="0" smtClean="0"/>
              <a:t>referably around 77 DTE</a:t>
            </a:r>
          </a:p>
          <a:p>
            <a:r>
              <a:rPr lang="en-GB" dirty="0" smtClean="0"/>
              <a:t>SPX flies have Generally fared better in the last 18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In (RUT)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175" y="1755886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/>
              <a:t>5 Put 50/40 BWB (for the RUT) </a:t>
            </a:r>
            <a:endParaRPr lang="en-US" dirty="0" smtClean="0"/>
          </a:p>
          <a:p>
            <a:pPr lvl="1"/>
            <a:r>
              <a:rPr lang="en-US" dirty="0" smtClean="0"/>
              <a:t>Original guidelines</a:t>
            </a:r>
          </a:p>
          <a:p>
            <a:pPr lvl="2"/>
            <a:r>
              <a:rPr lang="en-US" dirty="0" smtClean="0"/>
              <a:t>When the underlying leaves the tent (~10-15 points past the upper longs)</a:t>
            </a:r>
          </a:p>
          <a:p>
            <a:pPr lvl="2"/>
            <a:r>
              <a:rPr lang="en-US" dirty="0" smtClean="0"/>
              <a:t>20 points </a:t>
            </a:r>
            <a:r>
              <a:rPr lang="en-US" dirty="0"/>
              <a:t>(sometimes </a:t>
            </a:r>
            <a:r>
              <a:rPr lang="en-US" dirty="0" smtClean="0"/>
              <a:t>even 30</a:t>
            </a:r>
            <a:r>
              <a:rPr lang="en-US" dirty="0"/>
              <a:t>) above </a:t>
            </a:r>
            <a:r>
              <a:rPr lang="en-US" dirty="0" smtClean="0"/>
              <a:t>the initial ones</a:t>
            </a:r>
          </a:p>
          <a:p>
            <a:pPr lvl="1"/>
            <a:r>
              <a:rPr lang="en-US" dirty="0" smtClean="0"/>
              <a:t>Updated guidelines: more efficient use of capital</a:t>
            </a:r>
          </a:p>
          <a:p>
            <a:pPr lvl="2"/>
            <a:r>
              <a:rPr lang="en-US" dirty="0" smtClean="0"/>
              <a:t>Add Theta to the trade by scaling in by 56 DTE or 2-3 weeks after entry </a:t>
            </a:r>
          </a:p>
          <a:p>
            <a:pPr lvl="2"/>
            <a:r>
              <a:rPr lang="en-US" dirty="0" smtClean="0"/>
              <a:t>Up or down, and again preferably on a down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9064</TotalTime>
  <Words>1647</Words>
  <Application>Microsoft Macintosh PowerPoint</Application>
  <PresentationFormat>On-screen Show (4:3)</PresentationFormat>
  <Paragraphs>218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Impact</vt:lpstr>
      <vt:lpstr>Wingdings</vt:lpstr>
      <vt:lpstr>Arial</vt:lpstr>
      <vt:lpstr>Main Event</vt:lpstr>
      <vt:lpstr>The Rhino Trade</vt:lpstr>
      <vt:lpstr>Me &amp; My Trades</vt:lpstr>
      <vt:lpstr>Acting for Rhino conservation</vt:lpstr>
      <vt:lpstr>Today’s Presentation</vt:lpstr>
      <vt:lpstr>So, what is a Rhino?</vt:lpstr>
      <vt:lpstr>A First Look at the main Horn</vt:lpstr>
      <vt:lpstr>RUT Rhino Entry</vt:lpstr>
      <vt:lpstr>SPX Rhino Entry</vt:lpstr>
      <vt:lpstr>Scaling In (RUT)</vt:lpstr>
      <vt:lpstr>Scaling In (SPX)</vt:lpstr>
      <vt:lpstr>IV Considerations &amp; generalities</vt:lpstr>
      <vt:lpstr>Typical Adjustments</vt:lpstr>
      <vt:lpstr>Rhino Profit / exit Guidelines</vt:lpstr>
      <vt:lpstr>TRACK RECORD</vt:lpstr>
      <vt:lpstr>Trading Psychology</vt:lpstr>
      <vt:lpstr>Market View</vt:lpstr>
      <vt:lpstr>Daily Routine</vt:lpstr>
      <vt:lpstr>Differences on the original Rhino</vt:lpstr>
      <vt:lpstr>Differences on the original Rhino</vt:lpstr>
      <vt:lpstr>Differences on the original Rhino</vt:lpstr>
      <vt:lpstr>Differences on the original Rhino</vt:lpstr>
      <vt:lpstr>Conclusion</vt:lpstr>
      <vt:lpstr>Appendix: The Baby Rhino</vt:lpstr>
      <vt:lpstr>The Baby Rhino Setup</vt:lpstr>
      <vt:lpstr>Baby Rhino</vt:lpstr>
      <vt:lpstr>The Baby Rhino Setup</vt:lpstr>
      <vt:lpstr>Baby Rhino Performance</vt:lpstr>
      <vt:lpstr>ADDITIONAL SLIDES</vt:lpstr>
      <vt:lpstr>Can we ignore limits / alerts?</vt:lpstr>
      <vt:lpstr>Variations on the original Rhino</vt:lpstr>
      <vt:lpstr>Can we ignore limits / alerts?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Rhino Trade</dc:title>
  <dc:creator>Bruno Voisin</dc:creator>
  <cp:lastModifiedBy>Bruno Voisin</cp:lastModifiedBy>
  <cp:revision>94</cp:revision>
  <dcterms:created xsi:type="dcterms:W3CDTF">2016-08-01T13:20:13Z</dcterms:created>
  <dcterms:modified xsi:type="dcterms:W3CDTF">2017-04-05T19:08:32Z</dcterms:modified>
</cp:coreProperties>
</file>