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8"/>
  </p:notesMasterIdLst>
  <p:sldIdLst>
    <p:sldId id="256" r:id="rId2"/>
    <p:sldId id="257" r:id="rId3"/>
    <p:sldId id="258" r:id="rId4"/>
    <p:sldId id="260" r:id="rId5"/>
    <p:sldId id="261" r:id="rId6"/>
    <p:sldId id="25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21" r:id="rId40"/>
    <p:sldId id="322" r:id="rId41"/>
    <p:sldId id="315" r:id="rId42"/>
    <p:sldId id="316" r:id="rId43"/>
    <p:sldId id="317" r:id="rId44"/>
    <p:sldId id="318" r:id="rId45"/>
    <p:sldId id="319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2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66"/>
  </p:normalViewPr>
  <p:slideViewPr>
    <p:cSldViewPr>
      <p:cViewPr>
        <p:scale>
          <a:sx n="140" d="100"/>
          <a:sy n="140" d="100"/>
        </p:scale>
        <p:origin x="28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A9C52-7C79-4167-8683-432A3484CC95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35214-021D-4E81-9F36-50EF9A27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2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FB9C4-1309-46DB-BAC8-585B84A3A61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8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81DAF882-FFD7-4933-A10E-1A7528EF2353}" type="datetimeFigureOut">
              <a:rPr lang="en-US" smtClean="0"/>
              <a:pPr/>
              <a:t>3/20/18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165AE8-F8BA-45CF-9951-29326F183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F882-FFD7-4933-A10E-1A7528EF2353}" type="datetimeFigureOut">
              <a:rPr lang="en-US" smtClean="0"/>
              <a:pPr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5AE8-F8BA-45CF-9951-29326F183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F882-FFD7-4933-A10E-1A7528EF2353}" type="datetimeFigureOut">
              <a:rPr lang="en-US" smtClean="0"/>
              <a:pPr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5AE8-F8BA-45CF-9951-29326F183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F882-FFD7-4933-A10E-1A7528EF2353}" type="datetimeFigureOut">
              <a:rPr lang="en-US" smtClean="0"/>
              <a:pPr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5AE8-F8BA-45CF-9951-29326F183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81DAF882-FFD7-4933-A10E-1A7528EF2353}" type="datetimeFigureOut">
              <a:rPr lang="en-US" smtClean="0"/>
              <a:pPr/>
              <a:t>3/20/18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165AE8-F8BA-45CF-9951-29326F183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F882-FFD7-4933-A10E-1A7528EF2353}" type="datetimeFigureOut">
              <a:rPr lang="en-US" smtClean="0"/>
              <a:pPr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4165AE8-F8BA-45CF-9951-29326F183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F882-FFD7-4933-A10E-1A7528EF2353}" type="datetimeFigureOut">
              <a:rPr lang="en-US" smtClean="0"/>
              <a:pPr/>
              <a:t>3/20/18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4165AE8-F8BA-45CF-9951-29326F183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F882-FFD7-4933-A10E-1A7528EF2353}" type="datetimeFigureOut">
              <a:rPr lang="en-US" smtClean="0"/>
              <a:pPr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5AE8-F8BA-45CF-9951-29326F183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F882-FFD7-4933-A10E-1A7528EF2353}" type="datetimeFigureOut">
              <a:rPr lang="en-US" smtClean="0"/>
              <a:pPr/>
              <a:t>3/20/18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5AE8-F8BA-45CF-9951-29326F183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81DAF882-FFD7-4933-A10E-1A7528EF2353}" type="datetimeFigureOut">
              <a:rPr lang="en-US" smtClean="0"/>
              <a:pPr/>
              <a:t>3/20/18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165AE8-F8BA-45CF-9951-29326F183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81DAF882-FFD7-4933-A10E-1A7528EF2353}" type="datetimeFigureOut">
              <a:rPr lang="en-US" smtClean="0"/>
              <a:pPr/>
              <a:t>3/20/18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165AE8-F8BA-45CF-9951-29326F183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1DAF882-FFD7-4933-A10E-1A7528EF2353}" type="datetimeFigureOut">
              <a:rPr lang="en-US" smtClean="0"/>
              <a:pPr/>
              <a:t>3/20/18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4165AE8-F8BA-45CF-9951-29326F183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Rhino  Trade</a:t>
            </a:r>
          </a:p>
        </p:txBody>
      </p:sp>
      <p:pic>
        <p:nvPicPr>
          <p:cNvPr id="1026" name="Picture 2" descr="C:\Users\Larson\Documents\Options\Rhino\rhino-trade-750x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4876800" cy="2529433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7056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Bruno Voisin</a:t>
            </a:r>
          </a:p>
          <a:p>
            <a:r>
              <a:rPr lang="en-US" dirty="0"/>
              <a:t>September, 2016</a:t>
            </a:r>
          </a:p>
          <a:p>
            <a:endParaRPr lang="en-US" dirty="0"/>
          </a:p>
          <a:p>
            <a:r>
              <a:rPr lang="en-US" dirty="0"/>
              <a:t>The Classic Setup</a:t>
            </a:r>
            <a:br>
              <a:rPr lang="en-US" dirty="0"/>
            </a:br>
            <a:r>
              <a:rPr lang="en-US" dirty="0"/>
              <a:t>from Brian Larson</a:t>
            </a:r>
            <a:br>
              <a:rPr lang="en-US" dirty="0"/>
            </a:br>
            <a:r>
              <a:rPr lang="en-US" dirty="0"/>
              <a:t>Original Rhino Designer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25, 2014 – RUT = 1111.5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Sold (5) 1180/1140/1090 Put BWB’s</a:t>
            </a:r>
          </a:p>
          <a:p>
            <a:r>
              <a:rPr lang="en-US" dirty="0"/>
              <a:t>Bought (5) 1120/1080/1030 Put BWB’s</a:t>
            </a:r>
          </a:p>
          <a:p>
            <a:r>
              <a:rPr lang="en-US" dirty="0"/>
              <a:t>Delta = -12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9" b="7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23, 2014 – RUT = 1115.4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828800" y="5388936"/>
            <a:ext cx="6698043" cy="912255"/>
          </a:xfrm>
        </p:spPr>
        <p:txBody>
          <a:bodyPr>
            <a:normAutofit/>
          </a:bodyPr>
          <a:lstStyle/>
          <a:p>
            <a:r>
              <a:rPr lang="en-US" dirty="0"/>
              <a:t>Delta = -36</a:t>
            </a:r>
          </a:p>
          <a:p>
            <a:r>
              <a:rPr lang="en-US" dirty="0"/>
              <a:t>Time to add call calendars to reduce negative delta</a:t>
            </a:r>
            <a:br>
              <a:rPr lang="en-US" dirty="0"/>
            </a:br>
            <a:r>
              <a:rPr lang="en-US" dirty="0"/>
              <a:t>CALENDAR HEDGE PREFERABLE WHEN POSITION IS AT CRUISING ALTITUDE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0" b="22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23, 2014 – RUT = 1115.4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Bought (2) NOV/DEC 1150 call calendars </a:t>
            </a:r>
          </a:p>
          <a:p>
            <a:r>
              <a:rPr lang="en-US" dirty="0"/>
              <a:t>Delta = -20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4" b="24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27, 2014 – RUT = 1115.3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Reduced profit target achieved with 25 DTE</a:t>
            </a:r>
          </a:p>
          <a:p>
            <a:r>
              <a:rPr lang="en-US" dirty="0"/>
              <a:t>Closed entire position for a profit of $1822 (7.3%) in 52 days </a:t>
            </a:r>
          </a:p>
          <a:p>
            <a:r>
              <a:rPr lang="en-US" dirty="0"/>
              <a:t>RUT was 1169.0 when trade was opened.</a:t>
            </a:r>
          </a:p>
          <a:p>
            <a:r>
              <a:rPr lang="en-US" dirty="0"/>
              <a:t>Life of trade:  High = 1174.2, Low = 1040.5, Range = 133.7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7" b="13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Significant Up Move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2015</a:t>
            </a:r>
          </a:p>
          <a:p>
            <a:r>
              <a:rPr lang="en-US" dirty="0"/>
              <a:t>Days in Trade = 54</a:t>
            </a:r>
          </a:p>
          <a:p>
            <a:r>
              <a:rPr lang="en-US" dirty="0"/>
              <a:t>Profit = 6.5%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30, 2015 – RUT = 1170.0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Bought (5) 1180/1140/1090 put BWB’s</a:t>
            </a:r>
          </a:p>
          <a:p>
            <a:r>
              <a:rPr lang="en-US" dirty="0"/>
              <a:t>Delta = -2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3" b="16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3, 2015 – RUT = 1193.7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RUT over 10 points above upper long strike</a:t>
            </a:r>
          </a:p>
          <a:p>
            <a:r>
              <a:rPr lang="en-US" dirty="0"/>
              <a:t>Time to scale into second half of position</a:t>
            </a:r>
          </a:p>
          <a:p>
            <a:r>
              <a:rPr lang="en-US" dirty="0"/>
              <a:t>Delta = -7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" r="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3, 2015 – RUT = 1193.7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Bought (5) 1200/1160/1110 put BWB’s</a:t>
            </a:r>
          </a:p>
          <a:p>
            <a:r>
              <a:rPr lang="en-US" dirty="0"/>
              <a:t>Delta = -13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5" b="2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12, 2015 – RUT = 1213.7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Delta = -27</a:t>
            </a:r>
          </a:p>
          <a:p>
            <a:r>
              <a:rPr lang="en-US" dirty="0"/>
              <a:t>Need to buy call calendars to reduce negative delta</a:t>
            </a:r>
          </a:p>
          <a:p>
            <a:r>
              <a:rPr lang="en-US" dirty="0"/>
              <a:t>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" r="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12, 2015 – RUT = 1213.7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Bought (2) APR/JUN 1240 calendars</a:t>
            </a:r>
          </a:p>
          <a:p>
            <a:r>
              <a:rPr lang="en-US" dirty="0"/>
              <a:t>Delta = -17</a:t>
            </a:r>
          </a:p>
          <a:p>
            <a:r>
              <a:rPr lang="en-US" dirty="0"/>
              <a:t>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0" b="8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Intent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Priority #1 – Preserve Capital</a:t>
            </a:r>
          </a:p>
          <a:p>
            <a:pPr lvl="1"/>
            <a:r>
              <a:rPr lang="en-US" dirty="0"/>
              <a:t>Rhino trade is extremely robust against both up and down moves</a:t>
            </a:r>
          </a:p>
          <a:p>
            <a:pPr lvl="1"/>
            <a:r>
              <a:rPr lang="en-US" dirty="0"/>
              <a:t>Delta-neutral, low-gamma trade</a:t>
            </a:r>
          </a:p>
          <a:p>
            <a:pPr lvl="1"/>
            <a:r>
              <a:rPr lang="en-US" dirty="0"/>
              <a:t>Usually exit &gt;21 DTE</a:t>
            </a:r>
          </a:p>
          <a:p>
            <a:r>
              <a:rPr lang="en-US" dirty="0"/>
              <a:t>Priority #2 – Easy to Manage</a:t>
            </a:r>
          </a:p>
          <a:p>
            <a:pPr lvl="1"/>
            <a:r>
              <a:rPr lang="en-US" dirty="0"/>
              <a:t>Only monitor once/twice per day</a:t>
            </a:r>
          </a:p>
          <a:p>
            <a:pPr lvl="1"/>
            <a:r>
              <a:rPr lang="en-US" dirty="0"/>
              <a:t>Timing of adjustments not critical</a:t>
            </a:r>
          </a:p>
          <a:p>
            <a:r>
              <a:rPr lang="en-US" dirty="0"/>
              <a:t>Priority #3 – Profits</a:t>
            </a:r>
          </a:p>
          <a:p>
            <a:pPr lvl="1"/>
            <a:r>
              <a:rPr lang="en-US" dirty="0"/>
              <a:t>Profit Target = 10% ROC</a:t>
            </a:r>
          </a:p>
          <a:p>
            <a:pPr lvl="1"/>
            <a:r>
              <a:rPr lang="en-US" dirty="0"/>
              <a:t>Averages 5-6% ROC per trade</a:t>
            </a:r>
          </a:p>
          <a:p>
            <a:pPr lvl="1"/>
            <a:r>
              <a:rPr lang="en-US" dirty="0"/>
              <a:t>Can safely overlap two monthly trades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17, 2015 – RUT = 1223.2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Delta = -29</a:t>
            </a:r>
          </a:p>
          <a:p>
            <a:r>
              <a:rPr lang="en-US" dirty="0"/>
              <a:t>Need to buy call calendars to reduce negative delta</a:t>
            </a:r>
          </a:p>
          <a:p>
            <a:r>
              <a:rPr lang="en-US" dirty="0"/>
              <a:t>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2" b="16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17, 2015 – RUT = 1223.2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Bought (2) APR/JUN 1260 calendars</a:t>
            </a:r>
          </a:p>
          <a:p>
            <a:r>
              <a:rPr lang="en-US" dirty="0"/>
              <a:t>Delta = -17</a:t>
            </a:r>
            <a:br>
              <a:rPr lang="en-US" dirty="0"/>
            </a:br>
            <a:r>
              <a:rPr lang="en-US" dirty="0"/>
              <a:t>THAT IS THE ORIGINAL RHINO RULE:</a:t>
            </a:r>
            <a:br>
              <a:rPr lang="en-US" dirty="0"/>
            </a:br>
            <a:r>
              <a:rPr lang="en-US" dirty="0"/>
              <a:t>NOW CHANGED FOR RH UPPER LONGS</a:t>
            </a:r>
            <a:br>
              <a:rPr lang="en-US" dirty="0"/>
            </a:br>
            <a:r>
              <a:rPr lang="en-US" dirty="0"/>
              <a:t>AND/OR DIAGONAL BUT NO DOUBLE CALENDARS</a:t>
            </a:r>
          </a:p>
          <a:p>
            <a:r>
              <a:rPr lang="en-US" dirty="0"/>
              <a:t> 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7" b="18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24, 2015 – RUT = 1232.8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Delta = -26</a:t>
            </a:r>
          </a:p>
          <a:p>
            <a:r>
              <a:rPr lang="en-US" dirty="0"/>
              <a:t>Need to reduce delta</a:t>
            </a:r>
          </a:p>
          <a:p>
            <a:r>
              <a:rPr lang="en-US" dirty="0"/>
              <a:t>This time, choose to roll forward half of lowest short puts</a:t>
            </a:r>
          </a:p>
          <a:p>
            <a:r>
              <a:rPr lang="en-US" dirty="0"/>
              <a:t>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0" r="3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24, 2015 – RUT = 1232.8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Sold (5) 1150/1140 put verticals</a:t>
            </a:r>
          </a:p>
          <a:p>
            <a:r>
              <a:rPr lang="en-US" dirty="0"/>
              <a:t>Delta = -15</a:t>
            </a:r>
          </a:p>
          <a:p>
            <a:r>
              <a:rPr lang="en-US" dirty="0"/>
              <a:t> 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1" r="3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17, 2015 – RUT = 1241.9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Delta = -28</a:t>
            </a:r>
          </a:p>
          <a:p>
            <a:r>
              <a:rPr lang="en-US" dirty="0"/>
              <a:t>Could choose many different methods to reduce delta</a:t>
            </a:r>
          </a:p>
          <a:p>
            <a:r>
              <a:rPr lang="en-US" dirty="0"/>
              <a:t>This time, I choose to replace calendars with call BWB’s</a:t>
            </a:r>
          </a:p>
          <a:p>
            <a:r>
              <a:rPr lang="en-US" dirty="0"/>
              <a:t> 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8" b="7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17, 2015 – RUT = 1241.9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Sold (2) APR/JUN 1240 call calendars</a:t>
            </a:r>
          </a:p>
          <a:p>
            <a:r>
              <a:rPr lang="en-US" dirty="0"/>
              <a:t>Sold (2) APR/JUN 1260 call calendars</a:t>
            </a:r>
          </a:p>
          <a:p>
            <a:r>
              <a:rPr lang="en-US" dirty="0"/>
              <a:t>Bought (3) 1200/1250/1280 call BWB’s</a:t>
            </a:r>
          </a:p>
          <a:p>
            <a:r>
              <a:rPr lang="en-US" dirty="0"/>
              <a:t>Delta = -19  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4" b="13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18, 2015 – RUT = 1253.8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Delta = -28</a:t>
            </a:r>
          </a:p>
          <a:p>
            <a:r>
              <a:rPr lang="en-US" dirty="0"/>
              <a:t>Choose to roll (1) short call up 10 points  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7" r="5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18, 2015 – RUT = 1253.8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Sold (1) 1260/1250 put vertical</a:t>
            </a:r>
          </a:p>
          <a:p>
            <a:r>
              <a:rPr lang="en-US" dirty="0"/>
              <a:t>Delta = -20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2" r="3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18, 2015 – RUT = 1264.1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Delta = -27</a:t>
            </a:r>
          </a:p>
          <a:p>
            <a:r>
              <a:rPr lang="en-US" dirty="0"/>
              <a:t>Choose to roll (1) short call up 10 points  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3" b="16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18, 2015 – RUT = 1264.1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Sold (1) 1260/1250 call vertical</a:t>
            </a:r>
          </a:p>
          <a:p>
            <a:r>
              <a:rPr lang="en-US" dirty="0"/>
              <a:t>Delta = -18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2" r="3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Utilizes a combination of 3 spreads:</a:t>
            </a:r>
          </a:p>
          <a:p>
            <a:pPr lvl="1"/>
            <a:r>
              <a:rPr lang="en-US" dirty="0"/>
              <a:t>Put broken-wing butterflies (main structure)</a:t>
            </a:r>
          </a:p>
          <a:p>
            <a:pPr lvl="1"/>
            <a:r>
              <a:rPr lang="en-US" dirty="0"/>
              <a:t>Call calendars (upside hedge)</a:t>
            </a:r>
          </a:p>
          <a:p>
            <a:pPr lvl="1"/>
            <a:r>
              <a:rPr lang="en-US" dirty="0"/>
              <a:t>Call broken-wing butterflies (upside hedge)</a:t>
            </a:r>
          </a:p>
          <a:p>
            <a:r>
              <a:rPr lang="en-US" dirty="0"/>
              <a:t>Trade on RUT or SPX</a:t>
            </a:r>
          </a:p>
          <a:p>
            <a:r>
              <a:rPr lang="en-US" dirty="0"/>
              <a:t>Enter 56-84 DTE (pref. 77 DTE)</a:t>
            </a:r>
          </a:p>
          <a:p>
            <a:r>
              <a:rPr lang="en-US" dirty="0"/>
              <a:t>Market dictates which adjustments are made and when to make them</a:t>
            </a:r>
          </a:p>
          <a:p>
            <a:r>
              <a:rPr lang="en-US" dirty="0"/>
              <a:t>Has delta guidelines, but shape of P&amp;L curve and trader risk tolerance is more important</a:t>
            </a:r>
          </a:p>
          <a:p>
            <a:r>
              <a:rPr lang="en-US" dirty="0"/>
              <a:t>Exit before gamma gets “hard to handle”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25, 2015 – RUT = 1237.4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Reduced profit target achieved with 23 DTE</a:t>
            </a:r>
          </a:p>
          <a:p>
            <a:r>
              <a:rPr lang="en-US" dirty="0"/>
              <a:t>Closed entire position for a profit of $1633 (6.5%) in 52 days </a:t>
            </a:r>
          </a:p>
          <a:p>
            <a:r>
              <a:rPr lang="en-US" dirty="0"/>
              <a:t>RUT was 1170.0 when trade was opened.</a:t>
            </a:r>
          </a:p>
          <a:p>
            <a:r>
              <a:rPr lang="en-US" dirty="0"/>
              <a:t>Life of trade:  High = 1268.2, Low = 1153.8, Range = 114.4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1" r="14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Whipsaw</a:t>
            </a:r>
            <a:br>
              <a:rPr lang="en-US" dirty="0"/>
            </a:br>
            <a:r>
              <a:rPr lang="en-US" dirty="0"/>
              <a:t> $50K Trade </a:t>
            </a:r>
            <a:br>
              <a:rPr lang="en-US" dirty="0"/>
            </a:br>
            <a:r>
              <a:rPr lang="en-US" dirty="0"/>
              <a:t>(with poorly timed rollback)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November 2015</a:t>
            </a:r>
          </a:p>
          <a:p>
            <a:r>
              <a:rPr lang="en-US" dirty="0"/>
              <a:t>Days in Trade = 39</a:t>
            </a:r>
          </a:p>
          <a:p>
            <a:r>
              <a:rPr lang="en-US" dirty="0"/>
              <a:t>Profit = 4.1%</a:t>
            </a:r>
          </a:p>
          <a:p>
            <a:endParaRPr lang="en-US" dirty="0"/>
          </a:p>
          <a:p>
            <a:r>
              <a:rPr lang="en-US" dirty="0"/>
              <a:t>*Deltas may not be exact due to </a:t>
            </a:r>
            <a:r>
              <a:rPr lang="en-US" dirty="0" err="1"/>
              <a:t>OptionVue</a:t>
            </a:r>
            <a:r>
              <a:rPr lang="en-US" dirty="0"/>
              <a:t> issues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21, 2015 – RUT = 1162.0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60 DTE Entry – Missed 77 DTE &amp; waited for down move</a:t>
            </a:r>
          </a:p>
          <a:p>
            <a:r>
              <a:rPr lang="en-US" dirty="0"/>
              <a:t>Bought (10) 1160/1120/1070 put BWB’s</a:t>
            </a:r>
          </a:p>
          <a:p>
            <a:r>
              <a:rPr lang="en-US" dirty="0"/>
              <a:t>Delta = -24 (deltas double due to 2X size)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9" r="16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1, 2015 – RUT = 1086.5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95600" y="5410200"/>
            <a:ext cx="5486400" cy="912255"/>
          </a:xfrm>
        </p:spPr>
        <p:txBody>
          <a:bodyPr>
            <a:normAutofit/>
          </a:bodyPr>
          <a:lstStyle/>
          <a:p>
            <a:r>
              <a:rPr lang="en-US" dirty="0"/>
              <a:t>Second time RUT pierced expiration breakeven line</a:t>
            </a:r>
          </a:p>
          <a:p>
            <a:r>
              <a:rPr lang="en-US" dirty="0"/>
              <a:t>Delta = +42 (deltas double due to 2X size)</a:t>
            </a:r>
          </a:p>
          <a:p>
            <a:r>
              <a:rPr lang="en-US" dirty="0"/>
              <a:t>Chose to roll butterflies back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4" r="11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1, 2015 – RUT = 1086.5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95600" y="5410200"/>
            <a:ext cx="5486400" cy="912255"/>
          </a:xfrm>
        </p:spPr>
        <p:txBody>
          <a:bodyPr>
            <a:normAutofit/>
          </a:bodyPr>
          <a:lstStyle/>
          <a:p>
            <a:r>
              <a:rPr lang="en-US" dirty="0"/>
              <a:t>Sold (10) 1160/1120/1070 BWB’s</a:t>
            </a:r>
          </a:p>
          <a:p>
            <a:r>
              <a:rPr lang="en-US" dirty="0"/>
              <a:t>Bought (10) 1100/1060/1010 BWB’s</a:t>
            </a:r>
          </a:p>
          <a:p>
            <a:r>
              <a:rPr lang="en-US" dirty="0"/>
              <a:t>Delta = -9 (deltas double due to 2X size)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1" r="3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5, 2015 – RUT = 1134.2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95600" y="5410200"/>
            <a:ext cx="5486400" cy="9122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Delta = -24 (deltas double due to 2X size)</a:t>
            </a:r>
          </a:p>
          <a:p>
            <a:r>
              <a:rPr lang="en-US" dirty="0"/>
              <a:t>Delta not over limit, but price far away from tent</a:t>
            </a:r>
          </a:p>
          <a:p>
            <a:r>
              <a:rPr lang="en-US" dirty="0"/>
              <a:t>Prefer not to scale in after rolling back</a:t>
            </a:r>
          </a:p>
          <a:p>
            <a:r>
              <a:rPr lang="en-US" dirty="0"/>
              <a:t>Chose to add call calendars to improve delta and theta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51" r="25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5, 2015 – RUT = 1134.2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95600" y="5410200"/>
            <a:ext cx="5486400" cy="912255"/>
          </a:xfrm>
        </p:spPr>
        <p:txBody>
          <a:bodyPr>
            <a:normAutofit/>
          </a:bodyPr>
          <a:lstStyle/>
          <a:p>
            <a:r>
              <a:rPr lang="en-US" dirty="0"/>
              <a:t>Bought (4) NOV/DEC 1170 call calendars</a:t>
            </a:r>
          </a:p>
          <a:p>
            <a:r>
              <a:rPr lang="en-US" dirty="0"/>
              <a:t>Delta = -7 (deltas double due to 2X size)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3" b="5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7, 2015 – RUT = 1149.7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95600" y="5410200"/>
            <a:ext cx="5486400" cy="912255"/>
          </a:xfrm>
        </p:spPr>
        <p:txBody>
          <a:bodyPr>
            <a:normAutofit/>
          </a:bodyPr>
          <a:lstStyle/>
          <a:p>
            <a:r>
              <a:rPr lang="en-US" dirty="0"/>
              <a:t>Delta = -12 (deltas double due to 2X size)</a:t>
            </a:r>
          </a:p>
          <a:p>
            <a:r>
              <a:rPr lang="en-US" dirty="0"/>
              <a:t>Getting close to moving into single calendar</a:t>
            </a:r>
          </a:p>
          <a:p>
            <a:r>
              <a:rPr lang="en-US" dirty="0"/>
              <a:t>Chose to add more calendars to increase theta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7" b="10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7, 2015 – RUT = 1149.7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95600" y="5410200"/>
            <a:ext cx="5486400" cy="912255"/>
          </a:xfrm>
        </p:spPr>
        <p:txBody>
          <a:bodyPr>
            <a:normAutofit/>
          </a:bodyPr>
          <a:lstStyle/>
          <a:p>
            <a:r>
              <a:rPr lang="en-US" dirty="0"/>
              <a:t>Bought (2) NOV/DEC 1190 call calendars</a:t>
            </a:r>
          </a:p>
          <a:p>
            <a:r>
              <a:rPr lang="en-US" dirty="0"/>
              <a:t>Delta = +1 (deltas double due to 2X size)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9" b="7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9, 2015 – RUT = 1164.5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95600" y="5410200"/>
            <a:ext cx="5486400" cy="912255"/>
          </a:xfrm>
        </p:spPr>
        <p:txBody>
          <a:bodyPr>
            <a:normAutofit/>
          </a:bodyPr>
          <a:lstStyle/>
          <a:p>
            <a:r>
              <a:rPr lang="en-US" dirty="0"/>
              <a:t>Delta = -13 (deltas double due to 2X size)</a:t>
            </a:r>
          </a:p>
          <a:p>
            <a:r>
              <a:rPr lang="en-US" dirty="0"/>
              <a:t>Delta is fine, but theta is low because BWB is too far away</a:t>
            </a:r>
          </a:p>
          <a:p>
            <a:r>
              <a:rPr lang="en-US" dirty="0"/>
              <a:t>Chose to roll up BWB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2" b="5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Planned Capital = $25,000</a:t>
            </a:r>
          </a:p>
          <a:p>
            <a:r>
              <a:rPr lang="en-US" dirty="0"/>
              <a:t>Profit Targets</a:t>
            </a:r>
          </a:p>
          <a:p>
            <a:pPr lvl="1"/>
            <a:r>
              <a:rPr lang="en-US" dirty="0"/>
              <a:t>&gt;35 DTE: $2500 (10%)</a:t>
            </a:r>
          </a:p>
          <a:p>
            <a:pPr lvl="1"/>
            <a:r>
              <a:rPr lang="en-US" dirty="0"/>
              <a:t>28-35 DTE: $2000 (8%)</a:t>
            </a:r>
          </a:p>
          <a:p>
            <a:pPr lvl="1"/>
            <a:r>
              <a:rPr lang="en-US" dirty="0"/>
              <a:t>21-27 DTE: $1500 (6%)</a:t>
            </a:r>
          </a:p>
          <a:p>
            <a:pPr lvl="1"/>
            <a:r>
              <a:rPr lang="en-US" dirty="0"/>
              <a:t>&lt;21 DTE: $1000 (4%)</a:t>
            </a:r>
          </a:p>
          <a:p>
            <a:r>
              <a:rPr lang="en-US" dirty="0"/>
              <a:t>RUT – 77 Days to Expiration (flexible)</a:t>
            </a:r>
          </a:p>
          <a:p>
            <a:r>
              <a:rPr lang="en-US" dirty="0"/>
              <a:t>Start with (5) 40/50 put broken-wing butterflies with upper long strike 5-15 points ITM</a:t>
            </a:r>
          </a:p>
          <a:p>
            <a:r>
              <a:rPr lang="en-US" dirty="0"/>
              <a:t>Add (5) more butterflies if price &gt;10 points above long strike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9, 2015 – RUT = 1164.5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95600" y="5410200"/>
            <a:ext cx="5486400" cy="912255"/>
          </a:xfrm>
        </p:spPr>
        <p:txBody>
          <a:bodyPr>
            <a:normAutofit/>
          </a:bodyPr>
          <a:lstStyle/>
          <a:p>
            <a:r>
              <a:rPr lang="en-US" dirty="0"/>
              <a:t>Sold (10) 1100/1060/1010 put BWB’s</a:t>
            </a:r>
          </a:p>
          <a:p>
            <a:r>
              <a:rPr lang="en-US" dirty="0"/>
              <a:t>Bought (10) 1150/1120/1110/1070 put broken-wing condors</a:t>
            </a:r>
          </a:p>
          <a:p>
            <a:r>
              <a:rPr lang="en-US" dirty="0"/>
              <a:t>Delta = -13 (deltas double due to 2X size)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2" b="5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20, 2015 – RUT = 1163.9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95600" y="5410200"/>
            <a:ext cx="5486400" cy="9122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Delta = -35 (deltas double due to 2X size)</a:t>
            </a:r>
          </a:p>
          <a:p>
            <a:r>
              <a:rPr lang="en-US" dirty="0"/>
              <a:t>RUT making strong move up after retrace</a:t>
            </a:r>
          </a:p>
          <a:p>
            <a:r>
              <a:rPr lang="en-US" dirty="0"/>
              <a:t>Managing deltas a bit tighter due to lower capital in trade</a:t>
            </a:r>
          </a:p>
          <a:p>
            <a:r>
              <a:rPr lang="en-US" dirty="0"/>
              <a:t>Chose to add a couple more calendars</a:t>
            </a:r>
          </a:p>
          <a:p>
            <a:endParaRPr lang="en-US" dirty="0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3" b="2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20, 2015 – RUT = 1163.9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95600" y="5410200"/>
            <a:ext cx="5486400" cy="912255"/>
          </a:xfrm>
        </p:spPr>
        <p:txBody>
          <a:bodyPr>
            <a:normAutofit/>
          </a:bodyPr>
          <a:lstStyle/>
          <a:p>
            <a:r>
              <a:rPr lang="en-US" dirty="0"/>
              <a:t>Bought (2) NOV/DEC 1190 call calendars</a:t>
            </a:r>
          </a:p>
          <a:p>
            <a:r>
              <a:rPr lang="en-US" dirty="0"/>
              <a:t>Delta = -22 (deltas double due to 2X size)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" b="2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28, 2015 – RUT = 1170.7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95600" y="5410200"/>
            <a:ext cx="5486400" cy="9122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Delta = -42 (deltas double due to 2X size)</a:t>
            </a:r>
          </a:p>
          <a:p>
            <a:r>
              <a:rPr lang="en-US" dirty="0"/>
              <a:t>Want to reduce negative delta ahead of Fed meeting</a:t>
            </a:r>
          </a:p>
          <a:p>
            <a:r>
              <a:rPr lang="en-US" dirty="0"/>
              <a:t>Would like to add theta and negative </a:t>
            </a:r>
            <a:r>
              <a:rPr lang="en-US" dirty="0" err="1"/>
              <a:t>vega</a:t>
            </a:r>
            <a:r>
              <a:rPr lang="en-US" dirty="0"/>
              <a:t> at the same time</a:t>
            </a:r>
          </a:p>
          <a:p>
            <a:r>
              <a:rPr lang="en-US" dirty="0"/>
              <a:t>Chose to roll a few of the upper long strike puts back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2" r="1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28, 2015 – RUT = 1170.7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95600" y="5410200"/>
            <a:ext cx="5486400" cy="912255"/>
          </a:xfrm>
        </p:spPr>
        <p:txBody>
          <a:bodyPr>
            <a:normAutofit/>
          </a:bodyPr>
          <a:lstStyle/>
          <a:p>
            <a:r>
              <a:rPr lang="en-US" dirty="0"/>
              <a:t>Sold (3) 1150/1140 put verticals</a:t>
            </a:r>
          </a:p>
          <a:p>
            <a:r>
              <a:rPr lang="en-US" dirty="0"/>
              <a:t>Delta = -20 (deltas double due to 2X size)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4" r="8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30, 2015 – RUT = 1161.9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95600" y="5410200"/>
            <a:ext cx="5486400" cy="9122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Reduced profit target achieved with 21 DTE</a:t>
            </a:r>
          </a:p>
          <a:p>
            <a:r>
              <a:rPr lang="en-US" dirty="0"/>
              <a:t>Closed entire position for a profit of $2045 (4.1%) in 39 days </a:t>
            </a:r>
          </a:p>
          <a:p>
            <a:r>
              <a:rPr lang="en-US" dirty="0"/>
              <a:t>RUT was 1162.0 when trade was opened.</a:t>
            </a:r>
          </a:p>
          <a:p>
            <a:r>
              <a:rPr lang="en-US" dirty="0"/>
              <a:t>Life of trade:  High = 1178.8, Low = 1078.6, Range = 100.2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0" b="16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  <a:br>
              <a:rPr lang="en-US" dirty="0"/>
            </a:br>
            <a:r>
              <a:rPr lang="en-US" dirty="0"/>
              <a:t>“The Big Crash”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November 2008</a:t>
            </a:r>
          </a:p>
          <a:p>
            <a:r>
              <a:rPr lang="en-US" dirty="0"/>
              <a:t>Days in Trade = 68</a:t>
            </a:r>
          </a:p>
          <a:p>
            <a:r>
              <a:rPr lang="en-US" dirty="0"/>
              <a:t>Profit = 4.9%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5, 2008 – RUT = 717.2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Bought (5) 730/690/640 put BWB’s</a:t>
            </a:r>
          </a:p>
          <a:p>
            <a:r>
              <a:rPr lang="en-US" dirty="0"/>
              <a:t>Delta = +1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2" b="8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29, 2008 – RUT = 659.0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RUT moved down through BWB’s – rolled butterflies back </a:t>
            </a:r>
          </a:p>
          <a:p>
            <a:r>
              <a:rPr lang="en-US" dirty="0"/>
              <a:t>Sold (5) 730/690/640 put BWB’s</a:t>
            </a:r>
          </a:p>
          <a:p>
            <a:r>
              <a:rPr lang="en-US" dirty="0"/>
              <a:t>Bought (5) 670/630/580 put BWB’s</a:t>
            </a:r>
          </a:p>
          <a:p>
            <a:r>
              <a:rPr lang="en-US" dirty="0"/>
              <a:t>Delta = +6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3" b="16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6, 2008 – RUT = 593.7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RUT moved down through BWB’s – rolled butterflies back </a:t>
            </a:r>
          </a:p>
          <a:p>
            <a:r>
              <a:rPr lang="en-US" dirty="0"/>
              <a:t>Sold (5) 670/630/580 put BWB’s</a:t>
            </a:r>
          </a:p>
          <a:p>
            <a:r>
              <a:rPr lang="en-US" dirty="0"/>
              <a:t>Bought (5) 590/550/500 put BWB’s</a:t>
            </a:r>
          </a:p>
          <a:p>
            <a:r>
              <a:rPr lang="en-US" dirty="0"/>
              <a:t>Delta = 0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6" b="13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Trade Guidelines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Reduce negative delta by buying OTM call calendar spreads, selling put verticals, or selling put condors</a:t>
            </a:r>
          </a:p>
          <a:p>
            <a:pPr lvl="1"/>
            <a:r>
              <a:rPr lang="en-US" dirty="0"/>
              <a:t>Delta Limit: -25 half position (-50 full &amp; inside tent)</a:t>
            </a:r>
          </a:p>
          <a:p>
            <a:pPr lvl="1"/>
            <a:r>
              <a:rPr lang="en-US" dirty="0"/>
              <a:t>Late in trade, if price is threatening to move through calendars, can switch from calendars to a call broken-wing butterfly to mitigate upside risk and flatten T+0 line</a:t>
            </a:r>
          </a:p>
          <a:p>
            <a:r>
              <a:rPr lang="en-US" dirty="0"/>
              <a:t>Reduce positive delta by removing calendars, rolling back put butterflies, OR removing upper put butterflies if fully scaled in</a:t>
            </a:r>
          </a:p>
          <a:p>
            <a:pPr lvl="1"/>
            <a:r>
              <a:rPr lang="en-US" dirty="0"/>
              <a:t>Delta Limit: +25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9, 2008 – RUT = 516.4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RUT moved down through BWB’s – rolled butterflies back </a:t>
            </a:r>
          </a:p>
          <a:p>
            <a:r>
              <a:rPr lang="en-US" dirty="0"/>
              <a:t>Sold (5) 590/550/500 put BWB’s</a:t>
            </a:r>
          </a:p>
          <a:p>
            <a:r>
              <a:rPr lang="en-US" dirty="0"/>
              <a:t>Bought (5) 530/490/440 put BWB’s</a:t>
            </a:r>
          </a:p>
          <a:p>
            <a:r>
              <a:rPr lang="en-US" dirty="0"/>
              <a:t>Delta = +14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3" b="5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23, 2008 – RUT = 479.6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RUT moved down through BWB’s – rolled butterflies back </a:t>
            </a:r>
          </a:p>
          <a:p>
            <a:r>
              <a:rPr lang="en-US" dirty="0"/>
              <a:t>Sold (5) 530/490/440 put BWB’s</a:t>
            </a:r>
          </a:p>
          <a:p>
            <a:r>
              <a:rPr lang="en-US" dirty="0"/>
              <a:t>Bought (5) 490/450/400 put BWB’s</a:t>
            </a:r>
          </a:p>
          <a:p>
            <a:r>
              <a:rPr lang="en-US" dirty="0"/>
              <a:t>Delta = -2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" r="5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31, 2008 – RUT = 530.2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RUT far above upper long puts – time to scale in</a:t>
            </a:r>
          </a:p>
          <a:p>
            <a:r>
              <a:rPr lang="en-US" dirty="0"/>
              <a:t>Bought (5) 510/470/420 put BWB’s</a:t>
            </a:r>
          </a:p>
          <a:p>
            <a:r>
              <a:rPr lang="en-US" dirty="0"/>
              <a:t>Bought (2) 510/560/590 call BWB’s</a:t>
            </a:r>
          </a:p>
          <a:p>
            <a:r>
              <a:rPr lang="en-US" dirty="0"/>
              <a:t>Delta = -11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9" b="18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4, 2008 – RUT = 540.9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Delta too negative – add 1 more call BWB</a:t>
            </a:r>
          </a:p>
          <a:p>
            <a:r>
              <a:rPr lang="en-US" dirty="0"/>
              <a:t>Bought (1) 510/560/590 call BWB’s</a:t>
            </a:r>
          </a:p>
          <a:p>
            <a:r>
              <a:rPr lang="en-US" dirty="0"/>
              <a:t>Delta = -16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" r="2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12, 2008 – RUT = 457.4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Reduced profit target achieved with 9 DTE</a:t>
            </a:r>
          </a:p>
          <a:p>
            <a:r>
              <a:rPr lang="en-US" dirty="0"/>
              <a:t>Closed entire position for a profit of $1233 (4.9%) in 68 days </a:t>
            </a:r>
          </a:p>
          <a:p>
            <a:r>
              <a:rPr lang="en-US" dirty="0"/>
              <a:t>RUT was 717.2 when trade was opened.</a:t>
            </a:r>
          </a:p>
          <a:p>
            <a:r>
              <a:rPr lang="en-US" dirty="0"/>
              <a:t>Life of trade:  High = 761.8, Low = 441.9, Range = 319.9 (44.6%!!!)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0" b="8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12, 2008 – RUT = 457.4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Entered on 9/5/08 (red bar marked with blue line)</a:t>
            </a:r>
          </a:p>
          <a:p>
            <a:r>
              <a:rPr lang="en-US" dirty="0"/>
              <a:t>Exited on 11/12/08 (final red bar)</a:t>
            </a:r>
          </a:p>
          <a:p>
            <a:r>
              <a:rPr lang="en-US" dirty="0"/>
              <a:t>Total down move from entry = 38.4%</a:t>
            </a:r>
          </a:p>
          <a:p>
            <a:r>
              <a:rPr lang="en-US" dirty="0"/>
              <a:t>Could have exited at any time for a small loss (or small profit)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327" b="1732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Bruno’s Rhino Trade Alerts</a:t>
            </a:r>
            <a:endParaRPr lang="en-US" sz="2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This is a very popular broken wing butterfly strategy with a very flat T+0 line with the ability to survive large market moves.</a:t>
            </a:r>
          </a:p>
          <a:p>
            <a:r>
              <a:rPr lang="en-US" sz="2400" dirty="0"/>
              <a:t>The paid service has now started:</a:t>
            </a:r>
          </a:p>
          <a:p>
            <a:pPr lvl="1"/>
            <a:r>
              <a:rPr lang="en-US" sz="2400" dirty="0"/>
              <a:t>Per month: $119 or ~ 105 Euros</a:t>
            </a:r>
          </a:p>
          <a:p>
            <a:pPr lvl="1"/>
            <a:r>
              <a:rPr lang="en-US" sz="2400" dirty="0"/>
              <a:t>Per quarter: $339 or ~300 Euros (100/month)</a:t>
            </a:r>
          </a:p>
          <a:p>
            <a:pPr lvl="1"/>
            <a:r>
              <a:rPr lang="en-US" sz="2400" dirty="0"/>
              <a:t>Bi-annually at $639 or ~570 Euros (95/month)</a:t>
            </a:r>
          </a:p>
          <a:p>
            <a:pPr lvl="1"/>
            <a:r>
              <a:rPr lang="en-US" sz="2400" dirty="0"/>
              <a:t>Annually at $1189 or ~1056 Euros (88/month)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486400"/>
            <a:ext cx="8671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Visit </a:t>
            </a:r>
            <a:r>
              <a:rPr lang="en-US" sz="2400" dirty="0">
                <a:solidFill>
                  <a:srgbClr val="FFFF00"/>
                </a:solidFill>
              </a:rPr>
              <a:t>http://cdurl.us/rhino</a:t>
            </a:r>
            <a:r>
              <a:rPr lang="en-US" sz="2400" dirty="0"/>
              <a:t> for more information or to sign up</a:t>
            </a:r>
          </a:p>
        </p:txBody>
      </p:sp>
    </p:spTree>
    <p:extLst>
      <p:ext uri="{BB962C8B-B14F-4D97-AF65-F5344CB8AC3E}">
        <p14:creationId xmlns:p14="http://schemas.microsoft.com/office/powerpoint/2010/main" val="374771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Down Move</a:t>
            </a:r>
          </a:p>
          <a:p>
            <a:pPr lvl="1"/>
            <a:r>
              <a:rPr lang="en-US" dirty="0"/>
              <a:t>November 2014</a:t>
            </a:r>
          </a:p>
          <a:p>
            <a:r>
              <a:rPr lang="en-US" dirty="0"/>
              <a:t>Significant Up Move</a:t>
            </a:r>
          </a:p>
          <a:p>
            <a:pPr lvl="1"/>
            <a:r>
              <a:rPr lang="en-US" dirty="0"/>
              <a:t>April 2015</a:t>
            </a:r>
          </a:p>
          <a:p>
            <a:r>
              <a:rPr lang="en-US" dirty="0"/>
              <a:t>Whipsaw</a:t>
            </a:r>
          </a:p>
          <a:p>
            <a:pPr lvl="1"/>
            <a:r>
              <a:rPr lang="en-US" dirty="0"/>
              <a:t>November 2015</a:t>
            </a:r>
          </a:p>
          <a:p>
            <a:r>
              <a:rPr lang="en-US" dirty="0"/>
              <a:t>Appendix – “The Big Crash”</a:t>
            </a:r>
          </a:p>
          <a:p>
            <a:pPr lvl="1"/>
            <a:r>
              <a:rPr lang="en-US" dirty="0"/>
              <a:t>November 2008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Significant Down Move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2014</a:t>
            </a:r>
          </a:p>
          <a:p>
            <a:r>
              <a:rPr lang="en-US" dirty="0"/>
              <a:t>Days in Trade = 53</a:t>
            </a:r>
          </a:p>
          <a:p>
            <a:r>
              <a:rPr lang="en-US" dirty="0"/>
              <a:t>Profit = 7.3%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5, 2014 – RUT = 1169.0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Bought (5) 1180/1140/1090 put BWB’s</a:t>
            </a:r>
          </a:p>
          <a:p>
            <a:r>
              <a:rPr lang="en-US" dirty="0"/>
              <a:t>Delta = -11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4" b="10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25, 2014 – RUT = 1111.5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Delta = +25</a:t>
            </a:r>
          </a:p>
          <a:p>
            <a:r>
              <a:rPr lang="en-US" dirty="0"/>
              <a:t>Time to roll the butterflies back</a:t>
            </a:r>
            <a:br>
              <a:rPr lang="en-US" dirty="0"/>
            </a:br>
            <a:r>
              <a:rPr lang="en-US" dirty="0"/>
              <a:t>ALERT WHEN PASSING SHORTS / DELTA POSITIVE</a:t>
            </a:r>
            <a:br>
              <a:rPr lang="en-US" dirty="0"/>
            </a:br>
            <a:r>
              <a:rPr lang="en-US" dirty="0"/>
              <a:t>ALWAYS ROLL BACK / RESET WHEN DTE &gt; 56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" r="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2771</TotalTime>
  <Words>1954</Words>
  <Application>Microsoft Macintosh PowerPoint</Application>
  <PresentationFormat>On-screen Show (4:3)</PresentationFormat>
  <Paragraphs>260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Calibri</vt:lpstr>
      <vt:lpstr>Rockwell</vt:lpstr>
      <vt:lpstr>Wingdings 2</vt:lpstr>
      <vt:lpstr>Foundry</vt:lpstr>
      <vt:lpstr>The Rhino  Trade</vt:lpstr>
      <vt:lpstr>Trade Intent</vt:lpstr>
      <vt:lpstr>Trade Design</vt:lpstr>
      <vt:lpstr>Trade Guidelines</vt:lpstr>
      <vt:lpstr>Trade Guidelines (Continued)</vt:lpstr>
      <vt:lpstr>Trade Examples</vt:lpstr>
      <vt:lpstr>Significant Down Move</vt:lpstr>
      <vt:lpstr>September 5, 2014 – RUT = 1169.0</vt:lpstr>
      <vt:lpstr>September 25, 2014 – RUT = 1111.5</vt:lpstr>
      <vt:lpstr>September 25, 2014 – RUT = 1111.5</vt:lpstr>
      <vt:lpstr>October 23, 2014 – RUT = 1115.4</vt:lpstr>
      <vt:lpstr>October 23, 2014 – RUT = 1115.4</vt:lpstr>
      <vt:lpstr>October 27, 2014 – RUT = 1115.3</vt:lpstr>
      <vt:lpstr>Significant Up Move</vt:lpstr>
      <vt:lpstr>January 30, 2015 – RUT = 1170.0</vt:lpstr>
      <vt:lpstr>February 3, 2015 – RUT = 1193.7</vt:lpstr>
      <vt:lpstr>February 3, 2015 – RUT = 1193.7</vt:lpstr>
      <vt:lpstr>February 12, 2015 – RUT = 1213.7</vt:lpstr>
      <vt:lpstr>February 12, 2015 – RUT = 1213.7</vt:lpstr>
      <vt:lpstr>February 17, 2015 – RUT = 1223.2</vt:lpstr>
      <vt:lpstr>February 17, 2015 – RUT = 1223.2</vt:lpstr>
      <vt:lpstr>February 24, 2015 – RUT = 1232.8</vt:lpstr>
      <vt:lpstr>February 24, 2015 – RUT = 1232.8</vt:lpstr>
      <vt:lpstr>March 17, 2015 – RUT = 1241.9</vt:lpstr>
      <vt:lpstr>March 17, 2015 – RUT = 1241.9</vt:lpstr>
      <vt:lpstr>March 18, 2015 – RUT = 1253.8</vt:lpstr>
      <vt:lpstr>March 18, 2015 – RUT = 1253.8</vt:lpstr>
      <vt:lpstr>March 18, 2015 – RUT = 1264.1</vt:lpstr>
      <vt:lpstr>March 18, 2015 – RUT = 1264.1</vt:lpstr>
      <vt:lpstr>March 25, 2015 – RUT = 1237.4</vt:lpstr>
      <vt:lpstr>Whipsaw  $50K Trade  (with poorly timed rollback)</vt:lpstr>
      <vt:lpstr>September 21, 2015 – RUT = 1162.0</vt:lpstr>
      <vt:lpstr>October 1, 2015 – RUT = 1086.5</vt:lpstr>
      <vt:lpstr>October 1, 2015 – RUT = 1086.5</vt:lpstr>
      <vt:lpstr>October 5, 2015 – RUT = 1134.2</vt:lpstr>
      <vt:lpstr>October 5, 2015 – RUT = 1134.2</vt:lpstr>
      <vt:lpstr>October 7, 2015 – RUT = 1149.7</vt:lpstr>
      <vt:lpstr>October 7, 2015 – RUT = 1149.7</vt:lpstr>
      <vt:lpstr>October 9, 2015 – RUT = 1164.5</vt:lpstr>
      <vt:lpstr>October 9, 2015 – RUT = 1164.5</vt:lpstr>
      <vt:lpstr>October 20, 2015 – RUT = 1163.9</vt:lpstr>
      <vt:lpstr>October 20, 2015 – RUT = 1163.9</vt:lpstr>
      <vt:lpstr>October 28, 2015 – RUT = 1170.7</vt:lpstr>
      <vt:lpstr>October 28, 2015 – RUT = 1170.7</vt:lpstr>
      <vt:lpstr>October 30, 2015 – RUT = 1161.9</vt:lpstr>
      <vt:lpstr>Appendix “The Big Crash”</vt:lpstr>
      <vt:lpstr>September 5, 2008 – RUT = 717.2</vt:lpstr>
      <vt:lpstr>September 29, 2008 – RUT = 659.0</vt:lpstr>
      <vt:lpstr>October 6, 2008 – RUT = 593.7</vt:lpstr>
      <vt:lpstr>October 9, 2008 – RUT = 516.4</vt:lpstr>
      <vt:lpstr>October 23, 2008 – RUT = 479.6</vt:lpstr>
      <vt:lpstr>October 31, 2008 – RUT = 530.2</vt:lpstr>
      <vt:lpstr>November 4, 2008 – RUT = 540.9</vt:lpstr>
      <vt:lpstr>November 12, 2008 – RUT = 457.4</vt:lpstr>
      <vt:lpstr>November 12, 2008 – RUT = 457.4</vt:lpstr>
      <vt:lpstr>Bruno’s Rhino Trade Alerts</vt:lpstr>
    </vt:vector>
  </TitlesOfParts>
  <Manager/>
  <Company/>
  <LinksUpToDate>false</LinksUpToDate>
  <SharedDoc>false</SharedDoc>
  <HyperlinkBase/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“Rhino” Trade</dc:title>
  <dc:subject/>
  <dc:creator>Bruno Voisin</dc:creator>
  <cp:keywords/>
  <dc:description/>
  <cp:lastModifiedBy>Microsoft Office User</cp:lastModifiedBy>
  <cp:revision>72</cp:revision>
  <dcterms:created xsi:type="dcterms:W3CDTF">2015-08-17T02:09:36Z</dcterms:created>
  <dcterms:modified xsi:type="dcterms:W3CDTF">2018-03-21T14:50:11Z</dcterms:modified>
  <cp:category/>
</cp:coreProperties>
</file>